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80" r:id="rId10"/>
    <p:sldId id="266" r:id="rId11"/>
    <p:sldId id="267" r:id="rId12"/>
    <p:sldId id="268" r:id="rId13"/>
    <p:sldId id="281" r:id="rId14"/>
    <p:sldId id="269" r:id="rId15"/>
    <p:sldId id="270" r:id="rId16"/>
    <p:sldId id="285" r:id="rId17"/>
    <p:sldId id="271" r:id="rId18"/>
    <p:sldId id="286" r:id="rId19"/>
    <p:sldId id="272" r:id="rId20"/>
    <p:sldId id="273" r:id="rId21"/>
    <p:sldId id="274" r:id="rId22"/>
    <p:sldId id="275" r:id="rId23"/>
    <p:sldId id="278" r:id="rId24"/>
    <p:sldId id="279" r:id="rId25"/>
    <p:sldId id="282" r:id="rId26"/>
    <p:sldId id="283" r:id="rId27"/>
    <p:sldId id="284" r:id="rId2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D18BF4-7740-4292-928E-EFB9FBA8C237}">
          <p14:sldIdLst>
            <p14:sldId id="256"/>
            <p14:sldId id="257"/>
          </p14:sldIdLst>
        </p14:section>
        <p14:section name="Untitled Section" id="{AF21653D-BB54-4F1D-B6AE-E30FA0248CFC}">
          <p14:sldIdLst>
            <p14:sldId id="260"/>
            <p14:sldId id="261"/>
            <p14:sldId id="262"/>
            <p14:sldId id="263"/>
            <p14:sldId id="264"/>
            <p14:sldId id="265"/>
            <p14:sldId id="280"/>
            <p14:sldId id="266"/>
            <p14:sldId id="267"/>
            <p14:sldId id="268"/>
            <p14:sldId id="281"/>
            <p14:sldId id="269"/>
            <p14:sldId id="270"/>
            <p14:sldId id="285"/>
            <p14:sldId id="271"/>
            <p14:sldId id="286"/>
            <p14:sldId id="272"/>
            <p14:sldId id="273"/>
            <p14:sldId id="274"/>
            <p14:sldId id="275"/>
            <p14:sldId id="278"/>
            <p14:sldId id="279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E84F606-78E2-41F5-BF95-85981CB5B5E7}" type="datetimeFigureOut">
              <a:rPr lang="en-CA" smtClean="0"/>
              <a:t>07/07/2020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7D829A-1058-4832-B2AC-E8401CCD2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577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4A41DE-ACA4-484F-9B4A-8422F93F58B7}" type="datetimeFigureOut">
              <a:rPr lang="en-CA" smtClean="0"/>
              <a:t>07/07/2020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D689007-1E70-42D6-B826-BFF06725F0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24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1F91432-2BE1-4B19-90F2-3CB472CE48CC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E327-65E5-49A8-8A19-C30B0739E3EA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FB22-63CB-402C-BFFA-789D5B3FB980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9EDD-0490-47F9-8C1B-B17909DFC502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4F0-814D-4BE8-8EB3-15386CDE7249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EFA2-ED08-4290-9BC9-4563C8510ED0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FC3A-8FC4-4D6E-8925-36383442B98A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4A7-1201-4D23-A646-7BB106ABCDF6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2EC4-7607-4EE7-8DC7-B224A5BA3336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4AFC-B820-49F0-9CD5-249B17122C7C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CF0E-2A1E-4DE9-9347-4CA42A556B0A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EA17-B786-456C-8373-DC4649F7F815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C5B8-E15D-448E-98D9-42E80EF15711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DD6F-EFAE-4A32-A1DC-004C9524295E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39D4-2226-41D1-9F1B-FA73F5B9144A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B30A-CF99-4EA4-BDF5-FADDE9BC8B11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A3F1-3995-4B1A-98C5-CAA2D6439F70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B2FD-D641-4DAF-BDA1-09646C997001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8" y="533463"/>
            <a:ext cx="1505712" cy="16398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Federal court              </a:t>
            </a:r>
            <a:r>
              <a:rPr lang="en-CA" dirty="0" err="1" smtClean="0"/>
              <a:t>Cour</a:t>
            </a:r>
            <a:r>
              <a:rPr lang="en-CA" dirty="0" smtClean="0"/>
              <a:t> </a:t>
            </a:r>
            <a:r>
              <a:rPr lang="en-CA" dirty="0" err="1" smtClean="0"/>
              <a:t>fédérale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altLang="fr-FR" b="1" dirty="0"/>
              <a:t>Update: Implementation of </a:t>
            </a:r>
          </a:p>
          <a:p>
            <a:pPr algn="ctr">
              <a:buNone/>
            </a:pPr>
            <a:r>
              <a:rPr lang="en-CA" altLang="fr-FR" b="1" dirty="0"/>
              <a:t>the Court’s 2014-2019</a:t>
            </a:r>
          </a:p>
          <a:p>
            <a:pPr algn="ctr">
              <a:buNone/>
            </a:pPr>
            <a:r>
              <a:rPr lang="en-CA" altLang="fr-FR" b="1" dirty="0"/>
              <a:t>Strategic Plan</a:t>
            </a:r>
            <a:endParaRPr lang="fr-CA" altLang="fr-FR" b="1" dirty="0"/>
          </a:p>
          <a:p>
            <a:pPr algn="ctr">
              <a:buNone/>
            </a:pPr>
            <a:endParaRPr lang="en-US" altLang="fr-FR" b="1" dirty="0"/>
          </a:p>
          <a:p>
            <a:pPr algn="ctr">
              <a:buNone/>
            </a:pPr>
            <a:r>
              <a:rPr lang="en-US" altLang="fr-FR" b="1" dirty="0"/>
              <a:t>(July 2020)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fr-CA" altLang="fr-FR" b="1" dirty="0"/>
              <a:t>Mise à jour: Mise en œuvre </a:t>
            </a:r>
          </a:p>
          <a:p>
            <a:pPr algn="ctr">
              <a:buNone/>
            </a:pPr>
            <a:r>
              <a:rPr lang="fr-CA" altLang="fr-FR" b="1" dirty="0"/>
              <a:t>du Plan stratégique </a:t>
            </a:r>
          </a:p>
          <a:p>
            <a:pPr algn="ctr">
              <a:buNone/>
            </a:pPr>
            <a:r>
              <a:rPr lang="fr-CA" altLang="fr-FR" b="1" dirty="0"/>
              <a:t>2014-2019 de la Cour</a:t>
            </a:r>
          </a:p>
          <a:p>
            <a:pPr algn="ctr">
              <a:buNone/>
            </a:pPr>
            <a:endParaRPr lang="fr-CA" altLang="fr-FR" b="1" dirty="0"/>
          </a:p>
          <a:p>
            <a:pPr algn="ctr">
              <a:buNone/>
            </a:pPr>
            <a:r>
              <a:rPr lang="fr-CA" altLang="fr-FR" b="1" dirty="0"/>
              <a:t>(juillet 2020)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431075"/>
            <a:ext cx="4878389" cy="6426925"/>
          </a:xfrm>
        </p:spPr>
        <p:txBody>
          <a:bodyPr tIns="216000">
            <a:normAutofit lnSpcReduction="10000"/>
          </a:bodyPr>
          <a:lstStyle/>
          <a:p>
            <a:pPr marL="363538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CA" altLang="fr-FR" sz="2000" b="1" dirty="0">
                <a:solidFill>
                  <a:srgbClr val="000066"/>
                </a:solidFill>
                <a:cs typeface="Arial" charset="0"/>
              </a:rPr>
              <a:t>Reducing Time and Costs</a:t>
            </a:r>
          </a:p>
          <a:p>
            <a:pPr marL="533400" indent="-533400">
              <a:lnSpc>
                <a:spcPct val="0"/>
              </a:lnSpc>
              <a:spcBef>
                <a:spcPct val="0"/>
              </a:spcBef>
              <a:buNone/>
              <a:defRPr/>
            </a:pPr>
            <a:endParaRPr lang="en-CA" altLang="fr-FR" sz="1800" dirty="0">
              <a:solidFill>
                <a:srgbClr val="000066"/>
              </a:solidFill>
              <a:cs typeface="Arial" charset="0"/>
            </a:endParaRPr>
          </a:p>
          <a:p>
            <a:pPr marL="898525" lvl="1" indent="-441325">
              <a:spcBef>
                <a:spcPct val="50000"/>
              </a:spcBef>
              <a:buNone/>
              <a:defRPr/>
            </a:pPr>
            <a:endParaRPr lang="en-CA" altLang="fr-FR" sz="1600" dirty="0">
              <a:solidFill>
                <a:srgbClr val="C00000"/>
              </a:solidFill>
              <a:cs typeface="Arial" charset="0"/>
            </a:endParaRPr>
          </a:p>
          <a:p>
            <a:pPr marL="363538" lvl="1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(vi) Physical accessibility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The Court has new facilities in St. John’s and Quebec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City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CAS has secured land for a new facility in Montreal’s judicial precinct, as well as space to facilitate expansion in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Toronto 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Active steps are being taken to obtain facilities in Saskatoon, and to move closer to judicial precincts in several other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cities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Some of the court’s facilities are now wheel-chair accessible, equipped with assisted listening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devices</a:t>
            </a:r>
            <a:endParaRPr lang="en-CA" altLang="fr-FR" sz="16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165" y="431075"/>
            <a:ext cx="5335438" cy="6426925"/>
          </a:xfrm>
        </p:spPr>
        <p:txBody>
          <a:bodyPr tIns="216000">
            <a:normAutofit lnSpcReduction="10000"/>
          </a:bodyPr>
          <a:lstStyle/>
          <a:p>
            <a:pPr marL="363538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000" b="1" dirty="0">
                <a:solidFill>
                  <a:srgbClr val="000066"/>
                </a:solidFill>
                <a:cs typeface="Arial" charset="0"/>
              </a:rPr>
              <a:t>Réduction des délais et des frais</a:t>
            </a:r>
          </a:p>
          <a:p>
            <a:pPr marL="0" indent="0">
              <a:spcBef>
                <a:spcPts val="960"/>
              </a:spcBef>
              <a:buNone/>
              <a:defRPr/>
            </a:pPr>
            <a:endParaRPr lang="fr-CA" altLang="fr-FR" sz="1800" b="1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(vi) Accessibilité physique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La Cour a de nouvelles installations à St. John’s et à Québec 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Le 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SATJ a identifié un terrain dans le quartier judiciaire à Montréal pour la construction de nouvelles installations, et plus d’espace à Toronto pour faciliter l’expansion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Des mesures actives sont prises pour obtenir des locaux à Saskatoon et pour se rapprocher des enceintes judiciaires dans plusieurs autre villes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Certaines installations de la Cour sont maintenant accessibles aux fauteuils roulants, équipées de dispositifs </a:t>
            </a: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auditifs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8640" y="363686"/>
            <a:ext cx="4878389" cy="6426925"/>
          </a:xfrm>
        </p:spPr>
        <p:txBody>
          <a:bodyPr tIns="288000"/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 err="1">
                <a:solidFill>
                  <a:srgbClr val="000066"/>
                </a:solidFill>
                <a:cs typeface="Arial" charset="0"/>
              </a:rPr>
              <a:t>Reducing</a:t>
            </a: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 Time and </a:t>
            </a:r>
            <a:r>
              <a:rPr lang="fr-CA" altLang="fr-FR" b="1" dirty="0" err="1">
                <a:solidFill>
                  <a:srgbClr val="000066"/>
                </a:solidFill>
                <a:cs typeface="Arial" charset="0"/>
              </a:rPr>
              <a:t>Costs</a:t>
            </a:r>
            <a:endParaRPr lang="en-CA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CA" altLang="fr-FR" sz="1800" dirty="0">
              <a:solidFill>
                <a:schemeClr val="bg2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tabLst>
                <a:tab pos="898525" algn="l"/>
              </a:tabLst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(vii) Promoting Greater Awareness of the 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Court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tabLst>
                <a:tab pos="898525" algn="l"/>
              </a:tabLst>
              <a:defRPr/>
            </a:pPr>
            <a:endParaRPr lang="en-US" alt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95350" lvl="1" indent="-3810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CA" alt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Law Schools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Reinvigorated twinning program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More </a:t>
            </a:r>
            <a:r>
              <a:rPr lang="en-CA" altLang="fr-FR" sz="1400" noProof="1">
                <a:solidFill>
                  <a:srgbClr val="002060"/>
                </a:solidFill>
                <a:cs typeface="Arial" charset="0"/>
              </a:rPr>
              <a:t>JRs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More meet &amp; greets/ad hoc presentations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Expanded range of involvement with moot courts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Course Modules – to be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completed</a:t>
            </a: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en-CA" altLang="fr-FR" sz="17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en-CA" altLang="fr-FR" sz="1400" dirty="0" smtClean="0">
              <a:solidFill>
                <a:srgbClr val="002060"/>
              </a:solidFill>
              <a:cs typeface="Arial" charset="0"/>
            </a:endParaRP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en-CA" altLang="fr-FR" sz="1400" dirty="0" smtClean="0">
              <a:solidFill>
                <a:srgbClr val="002060"/>
              </a:solidFill>
              <a:cs typeface="Arial" charset="0"/>
            </a:endParaRPr>
          </a:p>
          <a:p>
            <a:endParaRPr lang="en-C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355" y="399826"/>
            <a:ext cx="5288055" cy="6426925"/>
          </a:xfrm>
        </p:spPr>
        <p:txBody>
          <a:bodyPr tIns="288000"/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000" b="1" dirty="0">
                <a:solidFill>
                  <a:srgbClr val="000066"/>
                </a:solidFill>
                <a:cs typeface="Arial" charset="0"/>
              </a:rPr>
              <a:t>Réduction des délais et des frais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fr-CA" altLang="fr-FR" sz="20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tabLst>
                <a:tab pos="898525" algn="l"/>
              </a:tabLst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(vii) Promouvoir une meilleure connaissance de la 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Cour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tabLst>
                <a:tab pos="898525" algn="l"/>
              </a:tabLst>
              <a:defRPr/>
            </a:pPr>
            <a:endParaRPr lang="fr-CA" alt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95350" lvl="1" indent="-3810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CA" altLang="fr-FR" sz="1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Facultés de droit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Renforcer le programme de jumelage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Tenir plus d’audiences de CJ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Plus de séances d’accueil/exposés spéciaux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Participation dans un éventail élargi de Tribunaux-écoles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Modules de cours – à </a:t>
            </a: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compléter</a:t>
            </a: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474702"/>
            <a:ext cx="4288765" cy="6426925"/>
          </a:xfrm>
        </p:spPr>
        <p:txBody>
          <a:bodyPr tIns="180000">
            <a:normAutofit fontScale="77500" lnSpcReduction="20000"/>
          </a:bodyPr>
          <a:lstStyle/>
          <a:p>
            <a:pPr marL="363538" lvl="1" indent="-363538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600" b="1" dirty="0" err="1">
                <a:solidFill>
                  <a:srgbClr val="000066"/>
                </a:solidFill>
                <a:cs typeface="Arial" charset="0"/>
              </a:rPr>
              <a:t>Reducing</a:t>
            </a:r>
            <a:r>
              <a:rPr lang="fr-CA" altLang="fr-FR" sz="2600" b="1" dirty="0">
                <a:solidFill>
                  <a:srgbClr val="000066"/>
                </a:solidFill>
                <a:cs typeface="Arial" charset="0"/>
              </a:rPr>
              <a:t> Time and </a:t>
            </a:r>
            <a:r>
              <a:rPr lang="fr-CA" altLang="fr-FR" sz="2600" b="1" dirty="0" err="1">
                <a:solidFill>
                  <a:srgbClr val="000066"/>
                </a:solidFill>
                <a:cs typeface="Arial" charset="0"/>
              </a:rPr>
              <a:t>Costs</a:t>
            </a:r>
            <a:endParaRPr lang="en-CA" altLang="fr-FR" sz="26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en-CA" altLang="fr-FR" sz="21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r>
              <a:rPr lang="en-CA" altLang="fr-FR" sz="2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(vii) Promoting </a:t>
            </a:r>
            <a:r>
              <a:rPr lang="en-CA" altLang="fr-FR" sz="2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Greater Awareness of the Court  (continued</a:t>
            </a:r>
            <a:r>
              <a:rPr lang="en-CA" altLang="fr-FR" sz="2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en-CA" altLang="fr-FR" sz="2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95350" lvl="1" indent="-3810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CA" altLang="fr-FR"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Bar </a:t>
            </a:r>
            <a:r>
              <a:rPr lang="en-CA" altLang="fr-FR" sz="2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Associations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IMM, Aboriginal and IP liaison committees have been expanded to include broader representation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New Liaison Committee has been established on Labour Law, HR, Pension Benefits, Privacy and Access </a:t>
            </a: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Review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Court </a:t>
            </a: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now participating at annual conferences of Law Society of Ontario and CBA (B.C. Branch)</a:t>
            </a:r>
          </a:p>
          <a:p>
            <a:pPr lvl="2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Representatives </a:t>
            </a:r>
            <a:r>
              <a:rPr lang="en-CA" altLang="fr-FR" dirty="0">
                <a:solidFill>
                  <a:srgbClr val="002060"/>
                </a:solidFill>
                <a:cs typeface="Arial" charset="0"/>
              </a:rPr>
              <a:t>of the Advocates’ Society to be invited to join various liaison committees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9" y="474702"/>
            <a:ext cx="5617235" cy="6426925"/>
          </a:xfrm>
        </p:spPr>
        <p:txBody>
          <a:bodyPr tIns="180000">
            <a:normAutofit fontScale="77500" lnSpcReduction="20000"/>
          </a:bodyPr>
          <a:lstStyle/>
          <a:p>
            <a:pPr marL="363538" lvl="1" indent="-363538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600" b="1" dirty="0">
                <a:solidFill>
                  <a:srgbClr val="000066"/>
                </a:solidFill>
                <a:cs typeface="Arial" charset="0"/>
              </a:rPr>
              <a:t>Réduction des délais et des frais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fr-CA" altLang="fr-FR" sz="21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r>
              <a:rPr lang="fr-CA" altLang="fr-FR" sz="2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2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vii) Promouvoir une meilleure connaissance de la Cour (suite</a:t>
            </a:r>
            <a:r>
              <a:rPr lang="fr-CA" altLang="fr-FR" sz="2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fr-CA" altLang="fr-FR" sz="2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95350" lvl="1" indent="-3810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CA" altLang="fr-FR"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Associations du barreau 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lang="fr-CA" altLang="fr-FR" dirty="0" smtClean="0">
                <a:solidFill>
                  <a:srgbClr val="002060"/>
                </a:solidFill>
                <a:cs typeface="Arial" charset="0"/>
              </a:rPr>
              <a:t>Comités de liaison en IMM, en droit autochtone et en propriété intellectuelle ont été élargis pour inclure une représentation élargie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lang="fr-CA" altLang="fr-FR" dirty="0" smtClean="0">
                <a:solidFill>
                  <a:srgbClr val="002060"/>
                </a:solidFill>
                <a:cs typeface="Arial" charset="0"/>
              </a:rPr>
              <a:t>Un </a:t>
            </a:r>
            <a:r>
              <a:rPr lang="fr-CA" altLang="fr-FR" dirty="0">
                <a:solidFill>
                  <a:srgbClr val="002060"/>
                </a:solidFill>
                <a:cs typeface="Arial" charset="0"/>
              </a:rPr>
              <a:t>nouveau comité de liaison a été établi pour discuter du </a:t>
            </a:r>
            <a:r>
              <a:rPr lang="fr-CA" dirty="0">
                <a:solidFill>
                  <a:srgbClr val="002060"/>
                </a:solidFill>
                <a:cs typeface="Arial" charset="0"/>
              </a:rPr>
              <a:t>droit du </a:t>
            </a:r>
            <a:r>
              <a:rPr lang="fr-CA" dirty="0" smtClean="0">
                <a:solidFill>
                  <a:srgbClr val="002060"/>
                </a:solidFill>
                <a:cs typeface="Arial" charset="0"/>
              </a:rPr>
              <a:t>travail, droits de la personne, </a:t>
            </a:r>
            <a:r>
              <a:rPr lang="fr-CA" dirty="0">
                <a:solidFill>
                  <a:srgbClr val="002060"/>
                </a:solidFill>
                <a:cs typeface="Arial" charset="0"/>
              </a:rPr>
              <a:t>prestations de retraite, accès à l'information et protection des renseignements </a:t>
            </a:r>
            <a:r>
              <a:rPr lang="fr-CA" dirty="0" smtClean="0">
                <a:solidFill>
                  <a:srgbClr val="002060"/>
                </a:solidFill>
                <a:cs typeface="Arial" charset="0"/>
              </a:rPr>
              <a:t>personnels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lang="fr-CA" altLang="fr-FR" dirty="0" smtClean="0">
                <a:solidFill>
                  <a:srgbClr val="000066"/>
                </a:solidFill>
              </a:rPr>
              <a:t>La Cour participe maintenant aux conférences annuelles du Barreau de l’Ontario et de l’ABC (Section de la C-B)</a:t>
            </a:r>
            <a:endParaRPr lang="fr-CA" altLang="fr-FR" dirty="0" smtClean="0">
              <a:solidFill>
                <a:srgbClr val="002060"/>
              </a:solidFill>
              <a:cs typeface="Arial" charset="0"/>
            </a:endParaRP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lang="fr-CA" altLang="fr-FR" dirty="0" smtClean="0">
                <a:solidFill>
                  <a:srgbClr val="002060"/>
                </a:solidFill>
                <a:cs typeface="Arial" charset="0"/>
              </a:rPr>
              <a:t>Des représentants de la Société des plaideurs (</a:t>
            </a:r>
            <a:r>
              <a:rPr lang="fr-CA" altLang="fr-FR" dirty="0" err="1" smtClean="0">
                <a:solidFill>
                  <a:srgbClr val="002060"/>
                </a:solidFill>
                <a:cs typeface="Arial" charset="0"/>
              </a:rPr>
              <a:t>Advocates</a:t>
            </a:r>
            <a:r>
              <a:rPr lang="fr-CA" altLang="fr-FR" dirty="0" smtClean="0">
                <a:solidFill>
                  <a:srgbClr val="002060"/>
                </a:solidFill>
                <a:cs typeface="Arial" charset="0"/>
              </a:rPr>
              <a:t>’ Society) seront invités à faire partie de différents comités de liaison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476" y="419947"/>
            <a:ext cx="4878389" cy="6426925"/>
          </a:xfrm>
        </p:spPr>
        <p:txBody>
          <a:bodyPr tIns="180000">
            <a:normAutofit fontScale="77500" lnSpcReduction="20000"/>
          </a:bodyPr>
          <a:lstStyle/>
          <a:p>
            <a:pPr marL="363538" lvl="1" indent="-363538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600" b="1" dirty="0" err="1">
                <a:solidFill>
                  <a:srgbClr val="000066"/>
                </a:solidFill>
                <a:cs typeface="Arial" charset="0"/>
              </a:rPr>
              <a:t>Reducing</a:t>
            </a:r>
            <a:r>
              <a:rPr lang="fr-CA" altLang="fr-FR" sz="2600" b="1" dirty="0">
                <a:solidFill>
                  <a:srgbClr val="000066"/>
                </a:solidFill>
                <a:cs typeface="Arial" charset="0"/>
              </a:rPr>
              <a:t> Time and </a:t>
            </a:r>
            <a:r>
              <a:rPr lang="fr-CA" altLang="fr-FR" sz="2600" b="1" dirty="0" err="1">
                <a:solidFill>
                  <a:srgbClr val="000066"/>
                </a:solidFill>
                <a:cs typeface="Arial" charset="0"/>
              </a:rPr>
              <a:t>Costs</a:t>
            </a:r>
            <a:endParaRPr lang="en-CA" altLang="fr-FR" sz="26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en-CA" altLang="fr-FR" sz="21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r>
              <a:rPr lang="fr-CA" altLang="fr-FR" sz="2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(vii) </a:t>
            </a:r>
            <a:r>
              <a:rPr lang="en-CA" altLang="fr-FR" sz="2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Promoting </a:t>
            </a:r>
            <a:r>
              <a:rPr lang="en-CA" altLang="fr-FR" sz="2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Greater Awareness of the Court  (continued</a:t>
            </a:r>
            <a:r>
              <a:rPr lang="en-CA" altLang="fr-FR" sz="2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en-CA" altLang="fr-FR" sz="2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95350" lvl="1" indent="-3810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CA" altLang="fr-FR"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Bar </a:t>
            </a:r>
            <a:r>
              <a:rPr lang="en-CA" altLang="fr-FR" sz="2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Associations (continued) 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Expanded range of activities with </a:t>
            </a:r>
            <a:r>
              <a:rPr lang="en-CA" altLang="fr-FR" dirty="0" err="1" smtClean="0">
                <a:solidFill>
                  <a:srgbClr val="002060"/>
                </a:solidFill>
                <a:cs typeface="Arial" charset="0"/>
              </a:rPr>
              <a:t>Barreaux</a:t>
            </a: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 de Montréal, de Gatineau, and de Québec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New tripartite Committee with </a:t>
            </a:r>
            <a:r>
              <a:rPr lang="en-CA" altLang="fr-FR" dirty="0" err="1" smtClean="0">
                <a:solidFill>
                  <a:srgbClr val="002060"/>
                </a:solidFill>
                <a:cs typeface="Arial" charset="0"/>
              </a:rPr>
              <a:t>Barreau</a:t>
            </a: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 du Québec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Course on the Federal Courts is now offered at </a:t>
            </a:r>
            <a:r>
              <a:rPr lang="en-CA" altLang="fr-FR" dirty="0" err="1" smtClean="0">
                <a:solidFill>
                  <a:srgbClr val="002060"/>
                </a:solidFill>
                <a:cs typeface="Arial" charset="0"/>
              </a:rPr>
              <a:t>L’École</a:t>
            </a:r>
            <a:r>
              <a:rPr lang="en-CA" altLang="fr-FR" dirty="0" smtClean="0">
                <a:solidFill>
                  <a:srgbClr val="002060"/>
                </a:solidFill>
                <a:cs typeface="Arial" charset="0"/>
              </a:rPr>
              <a:t> du </a:t>
            </a:r>
            <a:r>
              <a:rPr lang="en-CA" altLang="fr-FR" dirty="0" err="1" smtClean="0">
                <a:solidFill>
                  <a:srgbClr val="002060"/>
                </a:solidFill>
                <a:cs typeface="Arial" charset="0"/>
              </a:rPr>
              <a:t>Barreau</a:t>
            </a:r>
            <a:endParaRPr lang="en-CA" altLang="fr-FR" dirty="0" smtClean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419947"/>
            <a:ext cx="4875211" cy="6426925"/>
          </a:xfrm>
        </p:spPr>
        <p:txBody>
          <a:bodyPr tIns="180000">
            <a:normAutofit fontScale="77500" lnSpcReduction="20000"/>
          </a:bodyPr>
          <a:lstStyle/>
          <a:p>
            <a:pPr marL="363538" lvl="1" indent="-363538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600" b="1" dirty="0">
                <a:solidFill>
                  <a:srgbClr val="000066"/>
                </a:solidFill>
                <a:cs typeface="Arial" charset="0"/>
              </a:rPr>
              <a:t>Réduction des délais et des frais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fr-CA" altLang="fr-FR" sz="21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r>
              <a:rPr lang="fr-CA" altLang="fr-FR" sz="2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2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vii) Promouvoir une meilleure connaissance de la Cour (suite</a:t>
            </a:r>
            <a:r>
              <a:rPr lang="fr-CA" altLang="fr-FR" sz="2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fr-CA" altLang="fr-FR" sz="2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95350" lvl="1" indent="-3810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CA" altLang="fr-FR"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Associations du barreau </a:t>
            </a:r>
            <a:r>
              <a:rPr lang="fr-CA" altLang="fr-FR" sz="2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(suite)</a:t>
            </a:r>
            <a:endParaRPr lang="fr-CA" altLang="fr-FR" sz="2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lang="fr-CA" altLang="fr-FR" dirty="0">
                <a:solidFill>
                  <a:srgbClr val="002060"/>
                </a:solidFill>
                <a:cs typeface="Arial" charset="0"/>
              </a:rPr>
              <a:t>Un éventail élargi d’activités avec les Barreaux de Montréal, de Gatineau et de Québec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lang="fr-CA" altLang="fr-FR" dirty="0">
                <a:solidFill>
                  <a:srgbClr val="002060"/>
                </a:solidFill>
                <a:cs typeface="Arial" charset="0"/>
              </a:rPr>
              <a:t>Nouveau comité tripartite avec le Barreau du Québec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lang="fr-CA" altLang="fr-FR" dirty="0">
                <a:solidFill>
                  <a:srgbClr val="002060"/>
                </a:solidFill>
                <a:cs typeface="Arial" charset="0"/>
              </a:rPr>
              <a:t>Cours sur les Cours fédérales est maintenant offert à l’École du Barreau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627797"/>
            <a:ext cx="4658889" cy="6008133"/>
          </a:xfrm>
        </p:spPr>
        <p:txBody>
          <a:bodyPr/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 err="1">
                <a:solidFill>
                  <a:srgbClr val="000066"/>
                </a:solidFill>
                <a:cs typeface="Arial" charset="0"/>
              </a:rPr>
              <a:t>Reducing</a:t>
            </a: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 Time and </a:t>
            </a:r>
            <a:r>
              <a:rPr lang="fr-CA" altLang="fr-FR" b="1" dirty="0" err="1" smtClean="0">
                <a:solidFill>
                  <a:srgbClr val="000066"/>
                </a:solidFill>
                <a:cs typeface="Arial" charset="0"/>
              </a:rPr>
              <a:t>Costs</a:t>
            </a:r>
            <a:endParaRPr lang="fr-CA" altLang="fr-FR" b="1" dirty="0" smtClean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(vii) Promoting Greater Awareness of the Court  (cont’d )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sz="1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914400"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CA" altLang="fr-F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Media</a:t>
            </a:r>
            <a:endParaRPr lang="en-CA" altLang="fr-FR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Twitter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account established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Pilot 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“lock-up” procedure is in place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Media and the public are granted enhanced access to proceedings and audio/video recordings, subject to approval of judge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Media and the public are able to join virtual hearings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Court has begun to stream high-profile cases, upon request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Mobile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app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to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facilitate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tracking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of cases of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interest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– in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development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1809" y="627797"/>
            <a:ext cx="5877421" cy="6008133"/>
          </a:xfrm>
        </p:spPr>
        <p:txBody>
          <a:bodyPr/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Réduction des délais et des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frais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(vii) Promouvoir une meilleure connaissance de la Cour (suite)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fr-CA" altLang="fr-FR" sz="1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fr-CA" altLang="fr-FR" sz="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CA" altLang="fr-F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Médias</a:t>
            </a:r>
            <a:endParaRPr lang="fr-CA" altLang="fr-FR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Compte twitter a été établi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Projet pilote pour une procédure de huis clos est en place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Un accès élargi aux audiences et aux enregistrements vidéo/audio de la Cour est accordé aux médias et au public, à la discrétion du juge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Les médias et le public peuvent observer les audiences virtuelles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Sur demande, la Cour a commencé à diffuser des dossiers plus médiatisés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Application mobile pour faciliter le suivi des cas d'intérêt – en développement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741872"/>
            <a:ext cx="4631593" cy="5894058"/>
          </a:xfrm>
        </p:spPr>
        <p:txBody>
          <a:bodyPr/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Ease of Interaction with the  Court (Reduction of Barriers)</a:t>
            </a:r>
          </a:p>
          <a:p>
            <a:pPr marL="0" lvl="1" indent="0">
              <a:spcBef>
                <a:spcPct val="50000"/>
              </a:spcBef>
              <a:buNone/>
              <a:defRPr/>
            </a:pP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US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fr-FR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Tables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Concordance for the Rules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This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project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was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400" dirty="0" err="1" smtClean="0">
                <a:solidFill>
                  <a:srgbClr val="002060"/>
                </a:solidFill>
                <a:cs typeface="Arial" charset="0"/>
              </a:rPr>
              <a:t>abandoned</a:t>
            </a:r>
            <a:endParaRPr lang="fr-CA" altLang="fr-FR" sz="1400" dirty="0" smtClean="0">
              <a:solidFill>
                <a:srgbClr val="002060"/>
              </a:solidFill>
              <a:cs typeface="Arial" charset="0"/>
            </a:endParaRP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3003" y="741872"/>
            <a:ext cx="5274407" cy="5894058"/>
          </a:xfrm>
        </p:spPr>
        <p:txBody>
          <a:bodyPr/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Interactions plus faciles avec la Cour (réduction des obstacles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)</a:t>
            </a:r>
          </a:p>
          <a:p>
            <a:pPr marL="0" lvl="1" indent="0">
              <a:spcBef>
                <a:spcPct val="50000"/>
              </a:spcBef>
              <a:buNone/>
              <a:defRPr/>
            </a:pP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i) Tables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concordance pour les Règles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Ce projet a été abandonné</a:t>
            </a: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641445"/>
            <a:ext cx="4658889" cy="5994485"/>
          </a:xfrm>
        </p:spPr>
        <p:txBody>
          <a:bodyPr/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Ease of Interaction with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the </a:t>
            </a: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Court (Reduction of Barriers)</a:t>
            </a: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ii) More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User-friendly Information on Court’s Website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New website with expanded information and tools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launched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User-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friendly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interfaces for the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Rules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and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other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Court notices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/documents are being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developed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Other user-friendly tools are being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developed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0300" y="641445"/>
            <a:ext cx="5247112" cy="5994485"/>
          </a:xfrm>
        </p:spPr>
        <p:txBody>
          <a:bodyPr/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Interactions plus faciles avec la Cour (réduction des obstacles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)</a:t>
            </a: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ii) Offrir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plus de renseignements faciles à utiliser sur le site Web de la Cour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Nouveau site Web avec des informations et des outils additionnels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Des interfaces conviviales pour les Règles et autres documents/avis de la Cour sont  en cours d’élaboration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D’autres outils conviviaux sont en cours d’élaboration 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893" y="662017"/>
            <a:ext cx="4878389" cy="6195983"/>
          </a:xfrm>
        </p:spPr>
        <p:txBody>
          <a:bodyPr>
            <a:normAutofit fontScale="92500" lnSpcReduction="10000"/>
          </a:bodyPr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sz="2200" b="1" dirty="0">
                <a:solidFill>
                  <a:srgbClr val="000066"/>
                </a:solidFill>
                <a:cs typeface="Arial" charset="0"/>
              </a:rPr>
              <a:t>Ease of Interaction with the Court (Reduction of Barriers)</a:t>
            </a:r>
          </a:p>
          <a:p>
            <a:pPr marL="0" indent="0">
              <a:spcBef>
                <a:spcPct val="0"/>
              </a:spcBef>
              <a:buNone/>
            </a:pPr>
            <a:endParaRPr lang="en-CA" altLang="fr-FR" sz="1600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(iii) </a:t>
            </a:r>
            <a:r>
              <a:rPr lang="en-CA" altLang="fr-FR" sz="1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Special </a:t>
            </a:r>
            <a:r>
              <a:rPr lang="en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Resources for Self-represented litigants (SRLs)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Info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sheets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identifying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local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legal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aid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and pro-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bono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organisations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now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available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at the Court</a:t>
            </a: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’s Registry </a:t>
            </a:r>
            <a:r>
              <a:rPr lang="en-CA" altLang="fr-FR" sz="1500" dirty="0" smtClean="0">
                <a:solidFill>
                  <a:srgbClr val="002060"/>
                </a:solidFill>
                <a:cs typeface="Arial" charset="0"/>
              </a:rPr>
              <a:t>counters</a:t>
            </a:r>
            <a:endParaRPr lang="en-CA" altLang="fr-FR" sz="1500" dirty="0">
              <a:solidFill>
                <a:srgbClr val="002060"/>
              </a:solidFill>
              <a:cs typeface="Arial" charset="0"/>
            </a:endParaRPr>
          </a:p>
          <a:p>
            <a:pPr lvl="2">
              <a:lnSpc>
                <a:spcPct val="130000"/>
              </a:lnSpc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Enhanced training provided to Registry staff</a:t>
            </a:r>
          </a:p>
          <a:p>
            <a:pPr lvl="2">
              <a:lnSpc>
                <a:spcPct val="130000"/>
              </a:lnSpc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New tools/materials for SRLs available on revised website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Interactive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tools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and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pre-populated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electronic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forms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to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be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developed</a:t>
            </a:r>
            <a:endParaRPr lang="fr-CA" altLang="fr-FR" sz="1500" dirty="0">
              <a:solidFill>
                <a:srgbClr val="002060"/>
              </a:solidFill>
              <a:cs typeface="Arial" charset="0"/>
            </a:endParaRP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Resource centres/kiosks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being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established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near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registry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counters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500" dirty="0" err="1">
                <a:solidFill>
                  <a:srgbClr val="002060"/>
                </a:solidFill>
                <a:cs typeface="Arial" charset="0"/>
              </a:rPr>
              <a:t>across</a:t>
            </a: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 the country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CA" altLang="fr-FR" sz="1400" dirty="0">
              <a:solidFill>
                <a:srgbClr val="000066"/>
              </a:solidFill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282" y="662017"/>
            <a:ext cx="4973128" cy="6195983"/>
          </a:xfrm>
        </p:spPr>
        <p:txBody>
          <a:bodyPr>
            <a:normAutofit fontScale="92500" lnSpcReduction="10000"/>
          </a:bodyPr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200" b="1" dirty="0">
                <a:solidFill>
                  <a:srgbClr val="000066"/>
                </a:solidFill>
                <a:cs typeface="Arial" charset="0"/>
              </a:rPr>
              <a:t>Interactions plus faciles avec la Cour (réduction des obstacles)</a:t>
            </a:r>
          </a:p>
          <a:p>
            <a:pPr>
              <a:spcBef>
                <a:spcPct val="0"/>
              </a:spcBef>
              <a:buNone/>
              <a:defRPr/>
            </a:pPr>
            <a:endParaRPr lang="fr-CA" altLang="fr-FR" sz="1800" b="1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(iii) </a:t>
            </a:r>
            <a:r>
              <a:rPr lang="fr-CA" altLang="fr-FR" sz="1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Ressources </a:t>
            </a:r>
            <a:r>
              <a:rPr lang="fr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spéciales pour les parties qui se représentent elles-mêmes </a:t>
            </a:r>
            <a:r>
              <a:rPr lang="fr-FR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FR" altLang="fr-FR" sz="17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PREMs</a:t>
            </a:r>
            <a:r>
              <a:rPr lang="fr-FR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fr-CA" altLang="fr-FR" sz="1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14375" algn="l"/>
              </a:tabLst>
              <a:defRPr/>
            </a:pP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Feuillets d’information qui identifient les organisations locales d’aide juridique et pro </a:t>
            </a:r>
            <a:r>
              <a:rPr lang="fr-FR" altLang="fr-FR" sz="1500" dirty="0" err="1">
                <a:solidFill>
                  <a:srgbClr val="002060"/>
                </a:solidFill>
                <a:cs typeface="Arial" charset="0"/>
              </a:rPr>
              <a:t>bono</a:t>
            </a: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 sont maintenant disponibles au comptoir du </a:t>
            </a:r>
            <a:r>
              <a:rPr lang="fr-FR" altLang="fr-FR" sz="1500" dirty="0" smtClean="0">
                <a:solidFill>
                  <a:srgbClr val="002060"/>
                </a:solidFill>
                <a:cs typeface="Arial" charset="0"/>
              </a:rPr>
              <a:t>greffe</a:t>
            </a:r>
            <a:endParaRPr lang="fr-FR" altLang="fr-FR" sz="15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14375" algn="l"/>
              </a:tabLst>
              <a:defRPr/>
            </a:pP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De  la formation plus poussée sera offerte aux employés du greffe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14375" algn="l"/>
              </a:tabLst>
              <a:defRPr/>
            </a:pP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Nouveaux outils/matériaux pour les </a:t>
            </a:r>
            <a:r>
              <a:rPr lang="fr-FR" altLang="fr-FR" sz="1500" dirty="0" err="1">
                <a:solidFill>
                  <a:srgbClr val="002060"/>
                </a:solidFill>
                <a:cs typeface="Arial" charset="0"/>
              </a:rPr>
              <a:t>PREMs</a:t>
            </a: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 sont disponibles sur notre nouveau site web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714375" algn="l"/>
              </a:tabLst>
              <a:defRPr/>
            </a:pP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Des outils interactifs et des formulaires électroniques </a:t>
            </a:r>
            <a:r>
              <a:rPr lang="fr-FR" altLang="fr-FR" sz="1500" dirty="0" err="1">
                <a:solidFill>
                  <a:srgbClr val="002060"/>
                </a:solidFill>
                <a:cs typeface="Arial" charset="0"/>
              </a:rPr>
              <a:t>préremplis</a:t>
            </a: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 seront élaborés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714375" algn="l"/>
              </a:tabLst>
              <a:defRPr/>
            </a:pP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Des kiosques seront installés près des bureaux du greffe dans tout le pays</a:t>
            </a:r>
            <a:endParaRPr lang="fr-CA" altLang="fr-FR" sz="1500" dirty="0">
              <a:solidFill>
                <a:srgbClr val="002060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fr-CA" altLang="fr-FR" sz="17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492" y="662174"/>
            <a:ext cx="4733179" cy="5850926"/>
          </a:xfrm>
        </p:spPr>
        <p:txBody>
          <a:bodyPr>
            <a:normAutofit fontScale="92500" lnSpcReduction="10000"/>
          </a:bodyPr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sz="2200" b="1" dirty="0">
                <a:solidFill>
                  <a:srgbClr val="000066"/>
                </a:solidFill>
                <a:cs typeface="Arial" charset="0"/>
              </a:rPr>
              <a:t>Ease of Interaction with the Court (Reduction of Barriers)</a:t>
            </a:r>
          </a:p>
          <a:p>
            <a:pPr marL="0" indent="0">
              <a:spcBef>
                <a:spcPct val="0"/>
              </a:spcBef>
              <a:buNone/>
            </a:pPr>
            <a:endParaRPr lang="en-CA" altLang="fr-FR" sz="1600" dirty="0">
              <a:solidFill>
                <a:srgbClr val="000066"/>
              </a:solidFill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CA" altLang="fr-FR" sz="1400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(iv) Ongoing Development of Best Practices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Work in progress, including through liaison committee meetings</a:t>
            </a:r>
          </a:p>
          <a:p>
            <a:r>
              <a:rPr lang="en-CA" dirty="0" smtClean="0"/>
              <a:t>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662174"/>
            <a:ext cx="4875211" cy="5850926"/>
          </a:xfrm>
        </p:spPr>
        <p:txBody>
          <a:bodyPr>
            <a:normAutofit fontScale="92500" lnSpcReduction="10000"/>
          </a:bodyPr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200" b="1" dirty="0">
                <a:solidFill>
                  <a:srgbClr val="000066"/>
                </a:solidFill>
                <a:cs typeface="Arial" charset="0"/>
              </a:rPr>
              <a:t>Interactions plus faciles avec la Cour (réduction des obstacles)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fr-CA" altLang="fr-FR" sz="2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iv) Élaboration continue des meilleures pratiques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Travaux en cours, notamment via les réunions des comités de liaison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09005"/>
            <a:ext cx="4878389" cy="6426925"/>
          </a:xfrm>
        </p:spPr>
        <p:txBody>
          <a:bodyPr anchor="ctr">
            <a:normAutofit/>
          </a:bodyPr>
          <a:lstStyle/>
          <a:p>
            <a:pPr marL="533400" indent="-533400" algn="ctr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altLang="fr-FR" b="1" dirty="0">
                <a:solidFill>
                  <a:schemeClr val="bg2">
                    <a:lumMod val="50000"/>
                  </a:schemeClr>
                </a:solidFill>
              </a:rPr>
              <a:t>Strategic Plan</a:t>
            </a:r>
          </a:p>
          <a:p>
            <a:pPr marL="533400" indent="-533400" algn="ctr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altLang="fr-FR" b="1" dirty="0">
                <a:solidFill>
                  <a:schemeClr val="bg2">
                    <a:lumMod val="50000"/>
                  </a:schemeClr>
                </a:solidFill>
              </a:rPr>
              <a:t> Part 2: Modernizing the Court</a:t>
            </a:r>
            <a:endParaRPr lang="fr-FR" alt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9005"/>
            <a:ext cx="5453743" cy="6426925"/>
          </a:xfrm>
        </p:spPr>
        <p:txBody>
          <a:bodyPr wrap="square" anchor="ctr">
            <a:normAutofit/>
          </a:bodyPr>
          <a:lstStyle/>
          <a:p>
            <a:pPr marL="533400" lvl="0" indent="-533400" algn="ctr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altLang="fr-FR" b="1" dirty="0">
                <a:solidFill>
                  <a:schemeClr val="bg2">
                    <a:lumMod val="50000"/>
                  </a:schemeClr>
                </a:solidFill>
              </a:rPr>
              <a:t>Plan stratégique </a:t>
            </a:r>
          </a:p>
          <a:p>
            <a:pPr marL="533400" lvl="0" indent="-533400" algn="ctr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altLang="fr-FR" b="1" dirty="0">
                <a:solidFill>
                  <a:schemeClr val="bg2">
                    <a:lumMod val="50000"/>
                  </a:schemeClr>
                </a:solidFill>
              </a:rPr>
              <a:t> Partie 2 : Modernisation </a:t>
            </a:r>
            <a:r>
              <a:rPr lang="fr-CA" altLang="fr-FR" b="1" dirty="0" smtClean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fr-CA" altLang="fr-FR" b="1" dirty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fr-CA" altLang="fr-FR" b="1" dirty="0" smtClean="0">
                <a:solidFill>
                  <a:schemeClr val="bg2">
                    <a:lumMod val="50000"/>
                  </a:schemeClr>
                </a:solidFill>
              </a:rPr>
              <a:t>Cour</a:t>
            </a:r>
            <a:endParaRPr lang="fr-CA" alt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09005"/>
            <a:ext cx="4878389" cy="6426925"/>
          </a:xfrm>
        </p:spPr>
        <p:txBody>
          <a:bodyPr anchor="ctr"/>
          <a:lstStyle/>
          <a:p>
            <a:pPr marL="533400" indent="-5334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altLang="fr-FR" b="1" dirty="0">
                <a:solidFill>
                  <a:srgbClr val="002060"/>
                </a:solidFill>
              </a:rPr>
              <a:t>Strategic </a:t>
            </a:r>
            <a:r>
              <a:rPr lang="en-CA" altLang="fr-FR" b="1" dirty="0" smtClean="0">
                <a:solidFill>
                  <a:srgbClr val="002060"/>
                </a:solidFill>
              </a:rPr>
              <a:t>Plan</a:t>
            </a:r>
          </a:p>
          <a:p>
            <a:pPr marL="533400" indent="-5334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altLang="fr-FR" b="1" dirty="0" smtClean="0">
                <a:solidFill>
                  <a:srgbClr val="002060"/>
                </a:solidFill>
              </a:rPr>
              <a:t>Part </a:t>
            </a:r>
            <a:r>
              <a:rPr lang="en-CA" altLang="fr-FR" b="1" dirty="0">
                <a:solidFill>
                  <a:srgbClr val="002060"/>
                </a:solidFill>
              </a:rPr>
              <a:t>1: Access to </a:t>
            </a:r>
            <a:r>
              <a:rPr lang="en-CA" altLang="fr-FR" b="1" dirty="0" smtClean="0">
                <a:solidFill>
                  <a:srgbClr val="002060"/>
                </a:solidFill>
              </a:rPr>
              <a:t>Justice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9005"/>
            <a:ext cx="4875211" cy="6426925"/>
          </a:xfrm>
        </p:spPr>
        <p:txBody>
          <a:bodyPr anchor="ctr"/>
          <a:lstStyle/>
          <a:p>
            <a:pPr marL="533400" indent="-5334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altLang="fr-FR" b="1" dirty="0">
                <a:solidFill>
                  <a:srgbClr val="002060"/>
                </a:solidFill>
              </a:rPr>
              <a:t>Plan stratégique</a:t>
            </a:r>
          </a:p>
          <a:p>
            <a:pPr marL="533400" indent="-5334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altLang="fr-FR" b="1" dirty="0">
                <a:solidFill>
                  <a:srgbClr val="002060"/>
                </a:solidFill>
              </a:rPr>
              <a:t>Partie 1 : Accès à la </a:t>
            </a:r>
            <a:r>
              <a:rPr lang="fr-CA" altLang="fr-FR" b="1" dirty="0" smtClean="0">
                <a:solidFill>
                  <a:srgbClr val="002060"/>
                </a:solidFill>
              </a:rPr>
              <a:t>justice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655093"/>
            <a:ext cx="4604297" cy="5980837"/>
          </a:xfrm>
        </p:spPr>
        <p:txBody>
          <a:bodyPr/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Modernization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Vision</a:t>
            </a:r>
          </a:p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fr-FR" sz="1700" b="1" dirty="0" smtClean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US" altLang="fr-FR" sz="17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Digital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Audio Recording 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System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AutoNum type="romanLcPeriod"/>
            </a:pPr>
            <a:endParaRPr lang="en-CA" altLang="fr-FR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Rolled out across the country for all 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hearings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Rules amendment and Notice to the Profession re: access to copies of 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recordings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System upgrades and installation of third generation DARS units throughout the 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country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5016" y="655093"/>
            <a:ext cx="5306452" cy="5980837"/>
          </a:xfrm>
        </p:spPr>
        <p:txBody>
          <a:bodyPr/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Vision de la Cour concernant sa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modernisation</a:t>
            </a: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fr-CA" altLang="fr-FR" b="1" dirty="0" smtClean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(i) Système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d’enregistrement     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audionumérique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fr-CA" alt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Mise en œuvre dans l’ensemble du pays pour toutes les </a:t>
            </a: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audiences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Modifications aux règles et avis à la communauté juridique : accès aux enregistrements </a:t>
            </a: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audionumériques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Mises à niveau du système et l'installation des unités de SEAN  (3e génération) 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à travers le </a:t>
            </a: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pays</a:t>
            </a:r>
            <a:endParaRPr lang="fr-FR" altLang="fr-FR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341194"/>
            <a:ext cx="4878389" cy="6294736"/>
          </a:xfrm>
        </p:spPr>
        <p:txBody>
          <a:bodyPr tIns="288000"/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Modernization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Vision</a:t>
            </a: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US" altLang="fr-FR" sz="1400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CA" altLang="fr-FR" sz="1400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(ii) Enhanced Video-conferencing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CA" altLang="fr-FR" sz="1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CA" alt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295400" lvl="2" indent="-3810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CA" altLang="fr-FR" sz="1600" b="1" dirty="0">
                <a:solidFill>
                  <a:srgbClr val="002060"/>
                </a:solidFill>
              </a:rPr>
              <a:t>Increased use of </a:t>
            </a:r>
            <a:r>
              <a:rPr lang="en-CA" altLang="fr-FR" sz="1600" b="1" dirty="0" smtClean="0">
                <a:solidFill>
                  <a:srgbClr val="002060"/>
                </a:solidFill>
              </a:rPr>
              <a:t>video-conferencing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CA" altLang="fr-FR" sz="1600" b="1" dirty="0">
              <a:solidFill>
                <a:srgbClr val="002060"/>
              </a:solidFill>
            </a:endParaRPr>
          </a:p>
          <a:p>
            <a:pPr lvl="3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CA" altLang="fr-FR" sz="1200" dirty="0">
                <a:solidFill>
                  <a:srgbClr val="002060"/>
                </a:solidFill>
              </a:rPr>
              <a:t>Broad-based use of virtual </a:t>
            </a: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hearings, either through Zoom or using upgraded equipment at the Court’s facilities across the </a:t>
            </a:r>
            <a:r>
              <a:rPr lang="en-CA" altLang="fr-FR" sz="1200" dirty="0" smtClean="0">
                <a:solidFill>
                  <a:srgbClr val="002060"/>
                </a:solidFill>
                <a:cs typeface="Arial" charset="0"/>
              </a:rPr>
              <a:t>country</a:t>
            </a:r>
            <a:endParaRPr lang="en-CA" altLang="fr-FR" sz="1200" dirty="0">
              <a:solidFill>
                <a:srgbClr val="002060"/>
              </a:solidFill>
              <a:cs typeface="Arial" charset="0"/>
            </a:endParaRPr>
          </a:p>
          <a:p>
            <a:endParaRPr lang="en-CA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41194"/>
            <a:ext cx="4875211" cy="6294736"/>
          </a:xfrm>
        </p:spPr>
        <p:txBody>
          <a:bodyPr tIns="288000"/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Vision de la Cour concernant sa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modernisation</a:t>
            </a: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914400" lvl="2" indent="0">
              <a:buNone/>
              <a:defRPr/>
            </a:pPr>
            <a:endParaRPr lang="fr-CA" altLang="fr-FR" sz="1400" dirty="0">
              <a:solidFill>
                <a:srgbClr val="000066"/>
              </a:solidFill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(ii) Amélioration et utilisation accrue de la 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vidéoconférence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fr-CA" alt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295400" lvl="2" indent="-3810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r-CA" altLang="fr-FR" sz="1600" b="1" dirty="0">
                <a:solidFill>
                  <a:srgbClr val="002060"/>
                </a:solidFill>
              </a:rPr>
              <a:t>Utilisation accrue de la </a:t>
            </a:r>
            <a:r>
              <a:rPr lang="fr-CA" altLang="fr-FR" sz="1600" b="1" dirty="0">
                <a:solidFill>
                  <a:srgbClr val="002060"/>
                </a:solidFill>
              </a:rPr>
              <a:t>vidéoconférence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fr-FR" altLang="fr-FR" sz="1600" b="1" dirty="0">
              <a:solidFill>
                <a:srgbClr val="002060"/>
              </a:solidFill>
            </a:endParaRPr>
          </a:p>
          <a:p>
            <a:pPr lvl="3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fr-FR" altLang="fr-FR" sz="1200" dirty="0">
                <a:solidFill>
                  <a:srgbClr val="002060"/>
                </a:solidFill>
              </a:rPr>
              <a:t>Emploi généralisé des audiences virtuelles, soit avec Zoom ou avec  l'équipement amélioré dans les installations de la Cour à travers le pays</a:t>
            </a:r>
            <a:endParaRPr lang="fr-CA" altLang="fr-FR" sz="1200" dirty="0">
              <a:solidFill>
                <a:srgbClr val="002060"/>
              </a:solidFill>
            </a:endParaRP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655093"/>
            <a:ext cx="4604297" cy="5980837"/>
          </a:xfrm>
        </p:spPr>
        <p:txBody>
          <a:bodyPr/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Modernization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Vision</a:t>
            </a: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CA" altLang="fr-FR" dirty="0" smtClean="0">
              <a:solidFill>
                <a:srgbClr val="000066"/>
              </a:solidFill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(iii) Electronic Courtrooms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CA" altLang="fr-FR" sz="1600" dirty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Successful E-trial pilot projects in multiple trials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E-trial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equipment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being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rolled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-out </a:t>
            </a:r>
            <a:r>
              <a:rPr lang="fr-CA" altLang="fr-FR" sz="1400" dirty="0" err="1">
                <a:solidFill>
                  <a:srgbClr val="002060"/>
                </a:solidFill>
                <a:cs typeface="Arial" charset="0"/>
              </a:rPr>
              <a:t>across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the country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Demonstration of mobile e-hearing units by Department of Justice and Montreal cyber-facility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5708" y="655093"/>
            <a:ext cx="5451380" cy="5980837"/>
          </a:xfrm>
        </p:spPr>
        <p:txBody>
          <a:bodyPr/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Vision de la Cour concernant sa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modernisation</a:t>
            </a: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tabLst>
                <a:tab pos="542925" algn="l"/>
              </a:tabLst>
              <a:defRPr/>
            </a:pPr>
            <a:endParaRPr lang="en-CA" alt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tabLst>
                <a:tab pos="542925" algn="l"/>
              </a:tabLst>
              <a:defRPr/>
            </a:pPr>
            <a:endParaRPr lang="en-CA" altLang="fr-FR" sz="1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tabLst>
                <a:tab pos="542925" algn="l"/>
              </a:tabLst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iii) 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Salles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d’audience électroniques</a:t>
            </a:r>
          </a:p>
          <a:p>
            <a:pPr marL="361950" lvl="2" indent="0">
              <a:buNone/>
              <a:tabLst>
                <a:tab pos="542925" algn="l"/>
              </a:tabLst>
              <a:defRPr/>
            </a:pPr>
            <a:endParaRPr lang="fr-CA" altLang="fr-FR" sz="1600" dirty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Des projets pilotes réussis portant sur les procès électroniques, dans plusieurs dossiers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L’équipement nécessaire pour les procès électroniques est déployé à travers le pays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Démonstration d'unités mobiles pour les audiences électroniques par le ministère de la Justice et laboratoire de </a:t>
            </a:r>
            <a:r>
              <a:rPr lang="fr-FR" altLang="fr-FR" sz="1400" dirty="0" err="1">
                <a:solidFill>
                  <a:srgbClr val="002060"/>
                </a:solidFill>
                <a:cs typeface="Arial" charset="0"/>
              </a:rPr>
              <a:t>cyberjustice</a:t>
            </a: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 de Montréal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313899"/>
            <a:ext cx="4878389" cy="6322031"/>
          </a:xfrm>
        </p:spPr>
        <p:txBody>
          <a:bodyPr tIns="360000">
            <a:normAutofit lnSpcReduction="10000"/>
          </a:bodyPr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Modernization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Vision</a:t>
            </a: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US" altLang="fr-FR" b="1" dirty="0" smtClean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(iv) 	Tools for the Judiciary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400" dirty="0" smtClean="0">
                <a:solidFill>
                  <a:srgbClr val="002060"/>
                </a:solidFill>
                <a:cs typeface="Arial" charset="0"/>
              </a:rPr>
              <a:t>New </a:t>
            </a:r>
            <a:r>
              <a:rPr lang="en-US" altLang="fr-FR" sz="1400" dirty="0">
                <a:solidFill>
                  <a:srgbClr val="002060"/>
                </a:solidFill>
                <a:cs typeface="Arial" charset="0"/>
              </a:rPr>
              <a:t>laptops with Windows 10 and Office 2016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400" dirty="0">
                <a:solidFill>
                  <a:srgbClr val="002060"/>
                </a:solidFill>
                <a:cs typeface="Arial" charset="0"/>
              </a:rPr>
              <a:t>New smartphones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400" dirty="0">
                <a:solidFill>
                  <a:srgbClr val="002060"/>
                </a:solidFill>
                <a:cs typeface="Arial" charset="0"/>
              </a:rPr>
              <a:t>Increase in data storage for members of the Court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400" dirty="0">
                <a:solidFill>
                  <a:srgbClr val="002060"/>
                </a:solidFill>
                <a:cs typeface="Arial" charset="0"/>
              </a:rPr>
              <a:t>Enhanced remote access connectivity, including with VPN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fr-FR" sz="18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3899"/>
            <a:ext cx="4875211" cy="6322031"/>
          </a:xfrm>
        </p:spPr>
        <p:txBody>
          <a:bodyPr tIns="360000">
            <a:normAutofit lnSpcReduction="10000"/>
          </a:bodyPr>
          <a:lstStyle/>
          <a:p>
            <a:pPr marL="363538" lvl="1" indent="-363538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Vision de la Cour concernant sa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modernisation</a:t>
            </a: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None/>
              <a:defRPr/>
            </a:pPr>
            <a:endParaRPr lang="en-CA" altLang="fr-FR" sz="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iv)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Outils à l’intention des juges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Nouveaux ordinateurs portables équipés de Windows 10 et Office 2016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Nouveaux téléphones intelligents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Augmentation de la capacité de stockage pour les membres de la Cour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Connectivité accrue d’accès à distance, y compris avec </a:t>
            </a: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VPN</a:t>
            </a: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518615"/>
            <a:ext cx="4878389" cy="6117315"/>
          </a:xfrm>
        </p:spPr>
        <p:txBody>
          <a:bodyPr tIns="144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Modernization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Vision</a:t>
            </a: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CA" altLang="fr-FR" sz="1200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sz="1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(v) 	E-filing and e-service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E-filing has significantly expanded. Full integration with the Court’s filing system must await new courts and registry management system (CRMS)</a:t>
            </a:r>
          </a:p>
          <a:p>
            <a:pPr marL="914400" lvl="1" indent="-457200">
              <a:spcBef>
                <a:spcPct val="0"/>
              </a:spcBef>
              <a:buNone/>
              <a:defRPr/>
            </a:pPr>
            <a:endParaRPr lang="en-CA" altLang="fr-FR" sz="1600" noProof="1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18615"/>
            <a:ext cx="4875211" cy="6117315"/>
          </a:xfrm>
        </p:spPr>
        <p:txBody>
          <a:bodyPr tIns="144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Vision de la Cour concernant sa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modernisation</a:t>
            </a: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fr-CA" altLang="fr-FR" sz="1200" dirty="0" smtClean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v)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Dépôt et signification par voie électronique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L'utilisation du dépôt électronique est en croissance importante. L’intégration complète avec le système des dossiers de la Cour 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doit attendre l’arrivée d’un nouveau </a:t>
            </a: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système de gestion des cours et du greffe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 (SGCG)</a:t>
            </a:r>
          </a:p>
          <a:p>
            <a:pPr marL="628650" lvl="2" indent="-447675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fr-CA" altLang="fr-FR" sz="1200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504967"/>
            <a:ext cx="4878389" cy="6130963"/>
          </a:xfrm>
        </p:spPr>
        <p:txBody>
          <a:bodyPr tIns="144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Modernization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Vision</a:t>
            </a: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CA" altLang="fr-FR" sz="1200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sz="1400" noProof="1">
              <a:solidFill>
                <a:srgbClr val="002060"/>
              </a:solidFill>
              <a:cs typeface="Arial" charset="0"/>
            </a:endParaRPr>
          </a:p>
          <a:p>
            <a:pPr marL="914400" lvl="1" indent="-457200">
              <a:spcBef>
                <a:spcPct val="0"/>
              </a:spcBef>
              <a:buNone/>
              <a:defRPr/>
            </a:pPr>
            <a:endParaRPr lang="en-CA" altLang="fr-FR" sz="1000" noProof="1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(vi) </a:t>
            </a:r>
            <a:r>
              <a:rPr lang="en-CA" altLang="fr-FR" sz="1600" b="1" noProof="1">
                <a:solidFill>
                  <a:schemeClr val="bg2">
                    <a:lumMod val="60000"/>
                    <a:lumOff val="40000"/>
                  </a:schemeClr>
                </a:solidFill>
              </a:rPr>
              <a:t>	Electronic Communic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CA" altLang="fr-FR" sz="1600" b="1" noProof="1">
                <a:solidFill>
                  <a:schemeClr val="bg2">
                    <a:lumMod val="60000"/>
                    <a:lumOff val="40000"/>
                  </a:schemeClr>
                </a:solidFill>
              </a:rPr>
              <a:t>tion as the default mode</a:t>
            </a:r>
          </a:p>
          <a:p>
            <a:pPr lvl="2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noProof="1">
                <a:solidFill>
                  <a:srgbClr val="002060"/>
                </a:solidFill>
                <a:cs typeface="Arial" charset="0"/>
              </a:rPr>
              <a:t>Scheduling dates now routinely being established through e-mail </a:t>
            </a:r>
            <a:r>
              <a:rPr lang="en-CA" altLang="fr-FR" sz="1400" noProof="1" smtClean="0">
                <a:solidFill>
                  <a:srgbClr val="002060"/>
                </a:solidFill>
                <a:cs typeface="Arial" charset="0"/>
              </a:rPr>
              <a:t>communications </a:t>
            </a:r>
            <a:endParaRPr lang="en-CA" altLang="fr-FR" sz="1400" noProof="1">
              <a:solidFill>
                <a:srgbClr val="002060"/>
              </a:solidFill>
              <a:cs typeface="Arial" charset="0"/>
            </a:endParaRPr>
          </a:p>
          <a:p>
            <a:pPr lvl="2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400" noProof="1">
                <a:solidFill>
                  <a:srgbClr val="002060"/>
                </a:solidFill>
                <a:cs typeface="Arial" charset="0"/>
              </a:rPr>
              <a:t>Ongoing work to expand extent of electronic communication with parties/counsel and </a:t>
            </a:r>
            <a:r>
              <a:rPr lang="en-CA" altLang="fr-FR" sz="1400" noProof="1" smtClean="0">
                <a:solidFill>
                  <a:srgbClr val="002060"/>
                </a:solidFill>
                <a:cs typeface="Arial" charset="0"/>
              </a:rPr>
              <a:t>others</a:t>
            </a:r>
            <a:endParaRPr lang="en-CA" altLang="fr-FR" sz="1400" noProof="1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04967"/>
            <a:ext cx="4875211" cy="6130963"/>
          </a:xfrm>
        </p:spPr>
        <p:txBody>
          <a:bodyPr tIns="144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Vision de la Cour concernant sa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modernisation</a:t>
            </a: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fr-CA" altLang="fr-FR" sz="1200" dirty="0">
              <a:solidFill>
                <a:srgbClr val="000066"/>
              </a:solidFill>
            </a:endParaRPr>
          </a:p>
          <a:p>
            <a:pPr marL="180975" lvl="2" indent="0">
              <a:spcBef>
                <a:spcPct val="0"/>
              </a:spcBef>
              <a:buNone/>
              <a:defRPr/>
            </a:pPr>
            <a:endParaRPr lang="fr-CA" altLang="fr-FR" sz="1000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(vi)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La communication électronique comme mode de communication normale avec la Cour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srgbClr val="002060"/>
                </a:solidFill>
                <a:cs typeface="Arial" charset="0"/>
              </a:rPr>
              <a:t>Les dates d’audience sont désormais systématiquement établies par le biais de communications par courrier électronique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sz="1400" dirty="0">
                <a:solidFill>
                  <a:srgbClr val="002060"/>
                </a:solidFill>
                <a:cs typeface="Arial" charset="0"/>
              </a:rPr>
              <a:t>Un effort continu pour faciliter la communications électronique avec les parties, membres du barreau et </a:t>
            </a:r>
            <a:r>
              <a:rPr lang="fr-CA" sz="1400" dirty="0" smtClean="0">
                <a:solidFill>
                  <a:srgbClr val="002060"/>
                </a:solidFill>
                <a:cs typeface="Arial" charset="0"/>
              </a:rPr>
              <a:t>autres</a:t>
            </a:r>
            <a:endParaRPr lang="en-CA" sz="1400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559558"/>
            <a:ext cx="4604297" cy="6076372"/>
          </a:xfrm>
        </p:spPr>
        <p:txBody>
          <a:bodyPr tIns="144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Modernization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Vision</a:t>
            </a: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CA" altLang="fr-FR" sz="1200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sz="1400" noProof="1">
              <a:solidFill>
                <a:srgbClr val="002060"/>
              </a:solidFill>
              <a:cs typeface="Arial" charset="0"/>
            </a:endParaRPr>
          </a:p>
          <a:p>
            <a:pPr marL="914400" lvl="1" indent="-457200">
              <a:spcBef>
                <a:spcPct val="0"/>
              </a:spcBef>
              <a:buNone/>
              <a:defRPr/>
            </a:pPr>
            <a:endParaRPr lang="en-CA" altLang="fr-FR" sz="1000" noProof="1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(vii)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Electronic Access to Court Records:</a:t>
            </a:r>
          </a:p>
          <a:p>
            <a:pPr lvl="2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Being actively pursued</a:t>
            </a:r>
          </a:p>
          <a:p>
            <a:pPr marL="914400" lvl="1" indent="-457200">
              <a:spcBef>
                <a:spcPct val="0"/>
              </a:spcBef>
              <a:buNone/>
              <a:defRPr/>
            </a:pPr>
            <a:endParaRPr lang="en-CA" altLang="fr-FR" sz="1000" dirty="0">
              <a:solidFill>
                <a:srgbClr val="000066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902" y="559558"/>
            <a:ext cx="4960510" cy="6076372"/>
          </a:xfrm>
        </p:spPr>
        <p:txBody>
          <a:bodyPr tIns="144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Vision de la Cour concernant sa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modernisation</a:t>
            </a: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fr-CA" altLang="fr-FR" sz="1200" dirty="0">
              <a:solidFill>
                <a:srgbClr val="000066"/>
              </a:solidFill>
            </a:endParaRPr>
          </a:p>
          <a:p>
            <a:pPr marL="180975" lvl="2" indent="0">
              <a:spcBef>
                <a:spcPct val="0"/>
              </a:spcBef>
              <a:buNone/>
              <a:defRPr/>
            </a:pPr>
            <a:endParaRPr lang="fr-CA" altLang="fr-FR" sz="1000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(vii)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Accès électronique aux documents de la Cour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Est activement étudié</a:t>
            </a:r>
          </a:p>
          <a:p>
            <a:pPr marL="628650" lvl="1" indent="-447675">
              <a:spcBef>
                <a:spcPct val="0"/>
              </a:spcBef>
              <a:buNone/>
              <a:defRPr/>
            </a:pPr>
            <a:endParaRPr lang="fr-CA" altLang="fr-FR" sz="800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663" y="510929"/>
            <a:ext cx="4878389" cy="6426925"/>
          </a:xfrm>
        </p:spPr>
        <p:txBody>
          <a:bodyPr tIns="144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Modernization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Vision</a:t>
            </a: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CA" altLang="fr-FR" sz="1200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sz="1400" noProof="1">
              <a:solidFill>
                <a:srgbClr val="002060"/>
              </a:solidFill>
              <a:cs typeface="Arial" charset="0"/>
            </a:endParaRPr>
          </a:p>
          <a:p>
            <a:pPr marL="914400" lvl="1" indent="-457200">
              <a:spcBef>
                <a:spcPct val="0"/>
              </a:spcBef>
              <a:buNone/>
              <a:defRPr/>
            </a:pPr>
            <a:endParaRPr lang="en-CA" altLang="fr-FR" sz="1000" noProof="1">
              <a:solidFill>
                <a:srgbClr val="000066"/>
              </a:solidFill>
              <a:cs typeface="Arial" charset="0"/>
            </a:endParaRPr>
          </a:p>
          <a:p>
            <a:pPr marL="914400" lvl="1" indent="-457200">
              <a:spcBef>
                <a:spcPct val="0"/>
              </a:spcBef>
              <a:buNone/>
              <a:defRPr/>
            </a:pPr>
            <a:endParaRPr lang="en-CA" altLang="fr-FR" sz="1000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viii)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New CRMS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Funding received in mid-2019. RFP to be launched shortly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510929"/>
            <a:ext cx="4875211" cy="6426925"/>
          </a:xfrm>
        </p:spPr>
        <p:txBody>
          <a:bodyPr tIns="144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Vision de la Cour concernant sa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modernisation</a:t>
            </a: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0" lvl="1" indent="0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fr-CA" altLang="fr-FR" sz="1200" dirty="0">
              <a:solidFill>
                <a:srgbClr val="000066"/>
              </a:solidFill>
            </a:endParaRPr>
          </a:p>
          <a:p>
            <a:pPr marL="180975" lvl="2" indent="0">
              <a:spcBef>
                <a:spcPct val="0"/>
              </a:spcBef>
              <a:buNone/>
              <a:defRPr/>
            </a:pPr>
            <a:endParaRPr lang="fr-CA" altLang="fr-FR" sz="1000" dirty="0">
              <a:solidFill>
                <a:srgbClr val="000066"/>
              </a:solidFill>
            </a:endParaRPr>
          </a:p>
          <a:p>
            <a:pPr marL="628650" lvl="1" indent="-447675">
              <a:spcBef>
                <a:spcPct val="0"/>
              </a:spcBef>
              <a:buNone/>
              <a:defRPr/>
            </a:pPr>
            <a:endParaRPr lang="fr-CA" altLang="fr-FR" sz="800" dirty="0">
              <a:solidFill>
                <a:srgbClr val="000066"/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(viii) 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Nouveau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SGCG</a:t>
            </a:r>
          </a:p>
          <a:p>
            <a:pPr lvl="2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1500" dirty="0">
                <a:solidFill>
                  <a:srgbClr val="002060"/>
                </a:solidFill>
                <a:cs typeface="Arial" charset="0"/>
              </a:rPr>
              <a:t>Financement obtenu à la mi- 2019 et une demande de propositions sera bientôt émise</a:t>
            </a:r>
            <a:endParaRPr lang="fr-CA" altLang="fr-FR" sz="1500" dirty="0">
              <a:solidFill>
                <a:srgbClr val="002060"/>
              </a:solidFill>
              <a:cs typeface="Arial" charset="0"/>
            </a:endParaRP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504967"/>
            <a:ext cx="4619309" cy="6130963"/>
          </a:xfrm>
        </p:spPr>
        <p:txBody>
          <a:bodyPr wrap="square" tIns="180000">
            <a:noAutofit/>
          </a:bodyPr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sz="2000" b="1" dirty="0">
                <a:solidFill>
                  <a:srgbClr val="000066"/>
                </a:solidFill>
                <a:cs typeface="Arial" charset="0"/>
              </a:rPr>
              <a:t>Reducing Time and Costs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Revising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simplifying the Federal Courts Rules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Rules Committee and Subcommittees actively pursuing various initiatives</a:t>
            </a:r>
          </a:p>
          <a:p>
            <a:pPr lvl="3">
              <a:spcBef>
                <a:spcPts val="600"/>
              </a:spcBef>
              <a:defRPr/>
            </a:pP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Reinforcing the proportionality principle and giving more powers to control abuses</a:t>
            </a:r>
          </a:p>
          <a:p>
            <a:pPr lvl="3">
              <a:spcBef>
                <a:spcPts val="600"/>
              </a:spcBef>
              <a:defRPr/>
            </a:pP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Sub-committee on costs</a:t>
            </a:r>
          </a:p>
          <a:p>
            <a:pPr lvl="3">
              <a:spcBef>
                <a:spcPts val="600"/>
              </a:spcBef>
              <a:defRPr/>
            </a:pP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Simplification/clarification</a:t>
            </a:r>
          </a:p>
          <a:p>
            <a:pPr lvl="3">
              <a:spcBef>
                <a:spcPts val="600"/>
              </a:spcBef>
              <a:defRPr/>
            </a:pP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Unbundled representation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Technology-neutral language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Reduction of printing burden for books of authorities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Reduction of filing duplication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Providing greater flexibility to parties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0" y="504967"/>
            <a:ext cx="5286691" cy="6130963"/>
          </a:xfrm>
        </p:spPr>
        <p:txBody>
          <a:bodyPr tIns="180000"/>
          <a:lstStyle/>
          <a:p>
            <a:pPr marL="363538" indent="-363538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CA" altLang="fr-FR" sz="2000" b="1" dirty="0">
                <a:solidFill>
                  <a:srgbClr val="000066"/>
                </a:solidFill>
              </a:rPr>
              <a:t>Réduction des délais et des </a:t>
            </a:r>
            <a:r>
              <a:rPr lang="fr-CA" altLang="fr-FR" sz="2000" b="1" dirty="0" smtClean="0">
                <a:solidFill>
                  <a:srgbClr val="000066"/>
                </a:solidFill>
              </a:rPr>
              <a:t>frais</a:t>
            </a:r>
            <a:endParaRPr lang="fr-CA" altLang="fr-FR" sz="2000" b="1" dirty="0">
              <a:solidFill>
                <a:srgbClr val="000066"/>
              </a:solidFill>
            </a:endParaRP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i) Révision et simplification des Règles des Cours fédérales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altLang="fr-FR" sz="1400" dirty="0">
                <a:solidFill>
                  <a:srgbClr val="002060"/>
                </a:solidFill>
                <a:cs typeface="Arial" panose="020B0604020202020204" pitchFamily="34" charset="0"/>
              </a:rPr>
              <a:t>Le Comité et les sous-comités des règles mènent activement diverses initiatives</a:t>
            </a:r>
          </a:p>
          <a:p>
            <a:pPr lvl="3">
              <a:spcBef>
                <a:spcPts val="600"/>
              </a:spcBef>
            </a:pPr>
            <a:r>
              <a:rPr lang="fr-CA" altLang="fr-FR" sz="1200" dirty="0">
                <a:solidFill>
                  <a:srgbClr val="002060"/>
                </a:solidFill>
              </a:rPr>
              <a:t>Renforcement du principe de proportionnalité et attribution de pouvoirs additionnels pour contrôler les abus</a:t>
            </a:r>
          </a:p>
          <a:p>
            <a:pPr lvl="3">
              <a:spcBef>
                <a:spcPct val="50000"/>
              </a:spcBef>
            </a:pPr>
            <a:r>
              <a:rPr lang="fr-CA" altLang="fr-FR" sz="1200" dirty="0">
                <a:solidFill>
                  <a:srgbClr val="002060"/>
                </a:solidFill>
              </a:rPr>
              <a:t>Sous-comité sur les </a:t>
            </a:r>
            <a:r>
              <a:rPr lang="fr-FR" altLang="fr-FR" sz="1200" dirty="0">
                <a:solidFill>
                  <a:srgbClr val="002060"/>
                </a:solidFill>
              </a:rPr>
              <a:t>dépens</a:t>
            </a:r>
            <a:endParaRPr lang="fr-CA" altLang="fr-FR" sz="1200" dirty="0">
              <a:solidFill>
                <a:srgbClr val="002060"/>
              </a:solidFill>
            </a:endParaRPr>
          </a:p>
          <a:p>
            <a:pPr lvl="3">
              <a:spcBef>
                <a:spcPts val="600"/>
              </a:spcBef>
            </a:pPr>
            <a:r>
              <a:rPr lang="fr-CA" altLang="fr-FR" sz="1200" dirty="0">
                <a:solidFill>
                  <a:srgbClr val="002060"/>
                </a:solidFill>
              </a:rPr>
              <a:t>Simplification/clarification</a:t>
            </a:r>
          </a:p>
          <a:p>
            <a:pPr lvl="3">
              <a:spcBef>
                <a:spcPts val="600"/>
              </a:spcBef>
            </a:pPr>
            <a:r>
              <a:rPr lang="fr-CA" altLang="fr-FR" sz="1200" dirty="0">
                <a:solidFill>
                  <a:srgbClr val="002060"/>
                </a:solidFill>
              </a:rPr>
              <a:t>Représentation dégroupée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altLang="fr-FR" sz="1400" dirty="0">
                <a:solidFill>
                  <a:srgbClr val="002060"/>
                </a:solidFill>
              </a:rPr>
              <a:t>Libellé neutre au plan technologique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altLang="fr-FR" sz="1400" dirty="0">
                <a:solidFill>
                  <a:srgbClr val="002060"/>
                </a:solidFill>
              </a:rPr>
              <a:t>Réduction du fardeau lié à l’impression des cahiers de la jurisprudence et de la doctrine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altLang="fr-FR" sz="1400" dirty="0">
                <a:solidFill>
                  <a:srgbClr val="002060"/>
                </a:solidFill>
              </a:rPr>
              <a:t>Réduction des dépôts en double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altLang="fr-FR" sz="1400" dirty="0">
                <a:solidFill>
                  <a:srgbClr val="002060"/>
                </a:solidFill>
              </a:rPr>
              <a:t>Augmentation de la flexibilité pour les parties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504966"/>
            <a:ext cx="4632373" cy="6130963"/>
          </a:xfrm>
        </p:spPr>
        <p:txBody>
          <a:bodyPr tIns="180000"/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CA" altLang="fr-FR" sz="2000" b="1" dirty="0">
                <a:solidFill>
                  <a:srgbClr val="000066"/>
                </a:solidFill>
                <a:cs typeface="Arial" charset="0"/>
              </a:rPr>
              <a:t>Reducing Time and </a:t>
            </a:r>
            <a:r>
              <a:rPr lang="en-CA" altLang="fr-FR" sz="2000" b="1" dirty="0" smtClean="0">
                <a:solidFill>
                  <a:srgbClr val="000066"/>
                </a:solidFill>
                <a:cs typeface="Arial" charset="0"/>
              </a:rPr>
              <a:t>Costs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CA" altLang="fr-FR" sz="2000" b="1" dirty="0">
              <a:solidFill>
                <a:srgbClr val="000066"/>
              </a:solidFill>
              <a:cs typeface="Arial" charset="0"/>
            </a:endParaRPr>
          </a:p>
          <a:p>
            <a:pPr marL="533400" indent="-533400">
              <a:lnSpc>
                <a:spcPct val="0"/>
              </a:lnSpc>
              <a:spcBef>
                <a:spcPct val="0"/>
              </a:spcBef>
              <a:buNone/>
              <a:defRPr/>
            </a:pPr>
            <a:endParaRPr lang="en-CA" altLang="fr-FR" sz="18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(ii) 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Case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90600" algn="l"/>
              </a:tabLst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CM Working Group was established and has produced many outputs:</a:t>
            </a:r>
          </a:p>
          <a:p>
            <a:pPr lvl="3">
              <a:spcBef>
                <a:spcPts val="600"/>
              </a:spcBef>
              <a:tabLst>
                <a:tab pos="1162050" algn="l"/>
              </a:tabLst>
              <a:defRPr/>
            </a:pP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Guidelines For Actions under the Amended PMNOC Regulations</a:t>
            </a:r>
          </a:p>
          <a:p>
            <a:pPr lvl="3">
              <a:spcBef>
                <a:spcPts val="600"/>
              </a:spcBef>
              <a:tabLst>
                <a:tab pos="1162050" algn="l"/>
              </a:tabLst>
              <a:defRPr/>
            </a:pP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Trial Management Guidelines</a:t>
            </a:r>
          </a:p>
          <a:p>
            <a:pPr lvl="3">
              <a:spcBef>
                <a:spcPts val="600"/>
              </a:spcBef>
              <a:tabLst>
                <a:tab pos="1162050" algn="l"/>
              </a:tabLst>
              <a:defRPr/>
            </a:pP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Proportionality Guidelines</a:t>
            </a:r>
          </a:p>
          <a:p>
            <a:pPr lvl="3">
              <a:spcBef>
                <a:spcPts val="600"/>
              </a:spcBef>
              <a:tabLst>
                <a:tab pos="1162050" algn="l"/>
              </a:tabLst>
              <a:defRPr/>
            </a:pPr>
            <a:r>
              <a:rPr lang="en-CA" altLang="fr-FR" sz="1200" dirty="0">
                <a:solidFill>
                  <a:srgbClr val="002060"/>
                </a:solidFill>
                <a:cs typeface="Arial" charset="0"/>
              </a:rPr>
              <a:t>Notice on Experimental Testing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90600" algn="l"/>
              </a:tabLst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Earlier involvement of TJs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90600" algn="l"/>
              </a:tabLst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Earlier hearing dates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90600" algn="l"/>
              </a:tabLst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Encouragement of simplified actions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3783" y="504966"/>
            <a:ext cx="5432099" cy="6130964"/>
          </a:xfrm>
        </p:spPr>
        <p:txBody>
          <a:bodyPr tIns="180000"/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000" b="1" dirty="0">
                <a:solidFill>
                  <a:srgbClr val="000066"/>
                </a:solidFill>
                <a:cs typeface="Arial" charset="0"/>
              </a:rPr>
              <a:t>Réduction des délais et des </a:t>
            </a:r>
            <a:r>
              <a:rPr lang="fr-CA" altLang="fr-FR" sz="2000" b="1" dirty="0" smtClean="0">
                <a:solidFill>
                  <a:srgbClr val="000066"/>
                </a:solidFill>
                <a:cs typeface="Arial" charset="0"/>
              </a:rPr>
              <a:t>frais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fr-CA" altLang="fr-FR" sz="20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(ii) 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Gestion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des instances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Le groupe de travail sur la gestion des dossiers a produit plusieurs documents:</a:t>
            </a:r>
          </a:p>
          <a:p>
            <a:pPr lvl="3">
              <a:spcBef>
                <a:spcPts val="600"/>
              </a:spcBef>
              <a:defRPr/>
            </a:pPr>
            <a:r>
              <a:rPr lang="fr-CA" altLang="fr-FR" sz="1200" dirty="0">
                <a:solidFill>
                  <a:srgbClr val="002060"/>
                </a:solidFill>
                <a:cs typeface="Arial" charset="0"/>
              </a:rPr>
              <a:t>Lignes directrices sur les actions intentés relatives aux AC</a:t>
            </a:r>
          </a:p>
          <a:p>
            <a:pPr lvl="3">
              <a:spcBef>
                <a:spcPts val="600"/>
              </a:spcBef>
              <a:defRPr/>
            </a:pPr>
            <a:r>
              <a:rPr lang="fr-CA" altLang="fr-FR" sz="1200" dirty="0">
                <a:solidFill>
                  <a:srgbClr val="002060"/>
                </a:solidFill>
                <a:cs typeface="Arial" charset="0"/>
              </a:rPr>
              <a:t>Directives en matière de gestion de l’instruction</a:t>
            </a:r>
          </a:p>
          <a:p>
            <a:pPr lvl="3">
              <a:spcBef>
                <a:spcPts val="600"/>
              </a:spcBef>
              <a:defRPr/>
            </a:pPr>
            <a:r>
              <a:rPr lang="fr-CA" altLang="fr-FR" sz="1200" dirty="0">
                <a:solidFill>
                  <a:srgbClr val="002060"/>
                </a:solidFill>
                <a:cs typeface="Arial" charset="0"/>
              </a:rPr>
              <a:t>Lignes directrices en matière de proportionnalité</a:t>
            </a:r>
          </a:p>
          <a:p>
            <a:pPr lvl="3">
              <a:spcBef>
                <a:spcPts val="600"/>
              </a:spcBef>
              <a:defRPr/>
            </a:pPr>
            <a:r>
              <a:rPr lang="fr-CA" altLang="fr-FR" sz="1200" dirty="0">
                <a:solidFill>
                  <a:srgbClr val="002060"/>
                </a:solidFill>
                <a:cs typeface="Arial" charset="0"/>
              </a:rPr>
              <a:t>Avis concernant les tests expérimentaux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Implication plus précoce des juges d’instruction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Dates plus rapprochées des audiences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Promotion des actions simplifiées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601" y="287383"/>
            <a:ext cx="4590650" cy="6348547"/>
          </a:xfrm>
        </p:spPr>
        <p:txBody>
          <a:bodyPr tIns="432000"/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CA" altLang="fr-FR" sz="2000" b="1" dirty="0">
                <a:solidFill>
                  <a:srgbClr val="000066"/>
                </a:solidFill>
                <a:cs typeface="Arial" charset="0"/>
              </a:rPr>
              <a:t>Reducing Time and Costs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CA" altLang="fr-FR" sz="2000" b="1" dirty="0">
              <a:solidFill>
                <a:srgbClr val="000066"/>
              </a:solidFill>
              <a:cs typeface="Arial" charset="0"/>
            </a:endParaRPr>
          </a:p>
          <a:p>
            <a:pPr marL="533400" indent="-533400">
              <a:lnSpc>
                <a:spcPct val="0"/>
              </a:lnSpc>
              <a:spcBef>
                <a:spcPct val="0"/>
              </a:spcBef>
              <a:buNone/>
              <a:defRPr/>
            </a:pPr>
            <a:endParaRPr lang="en-CA" altLang="fr-FR" sz="1800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iii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Court Assisted Resolution of Disputes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Increased emphasis on mediation and other forms of resolution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4251" y="287383"/>
            <a:ext cx="4968815" cy="6309360"/>
          </a:xfrm>
        </p:spPr>
        <p:txBody>
          <a:bodyPr tIns="432000"/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000" b="1" dirty="0">
                <a:solidFill>
                  <a:srgbClr val="000066"/>
                </a:solidFill>
                <a:cs typeface="Arial" charset="0"/>
              </a:rPr>
              <a:t>Réduction des délais et des </a:t>
            </a:r>
            <a:r>
              <a:rPr lang="fr-CA" altLang="fr-FR" sz="2000" b="1" dirty="0" smtClean="0">
                <a:solidFill>
                  <a:srgbClr val="000066"/>
                </a:solidFill>
                <a:cs typeface="Arial" charset="0"/>
              </a:rPr>
              <a:t>frais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fr-CA" altLang="fr-FR" sz="20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iii) Règlement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des différends avec l’aide de la Cour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Importance 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accrue accordée à la médiation et à d’autres types de règlement des </a:t>
            </a: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différends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423081"/>
            <a:ext cx="4617944" cy="6212849"/>
          </a:xfrm>
        </p:spPr>
        <p:txBody>
          <a:bodyPr tIns="252000"/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sz="2000" b="1" dirty="0">
                <a:solidFill>
                  <a:srgbClr val="000066"/>
                </a:solidFill>
                <a:cs typeface="Arial" charset="0"/>
              </a:rPr>
              <a:t>Reducing Time and Costs</a:t>
            </a:r>
          </a:p>
          <a:p>
            <a:pPr marL="533400" indent="-533400">
              <a:lnSpc>
                <a:spcPct val="0"/>
              </a:lnSpc>
              <a:spcBef>
                <a:spcPct val="0"/>
              </a:spcBef>
              <a:buNone/>
            </a:pPr>
            <a:endParaRPr lang="en-CA" altLang="fr-FR" sz="180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1295400" lvl="2" indent="-381000">
              <a:spcBef>
                <a:spcPct val="50000"/>
              </a:spcBef>
              <a:buNone/>
            </a:pPr>
            <a:endParaRPr lang="en-CA" altLang="fr-FR" sz="20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(iv) 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Expediting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Issuance of Decisions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Decrease in average time to decision issuance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Endorsements – judges opting for issuing shorter decisions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Increased use of oral decisions – work in progress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356" y="423081"/>
            <a:ext cx="5288056" cy="6212849"/>
          </a:xfrm>
        </p:spPr>
        <p:txBody>
          <a:bodyPr tIns="252000"/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000" b="1" dirty="0">
                <a:solidFill>
                  <a:srgbClr val="000066"/>
                </a:solidFill>
                <a:cs typeface="Arial" charset="0"/>
              </a:rPr>
              <a:t>Réduction des délais et des frais</a:t>
            </a:r>
          </a:p>
          <a:p>
            <a:pPr lvl="1">
              <a:spcBef>
                <a:spcPts val="840"/>
              </a:spcBef>
              <a:buNone/>
              <a:defRPr/>
            </a:pPr>
            <a:endParaRPr lang="fr-CA" altLang="fr-FR" b="1" dirty="0">
              <a:solidFill>
                <a:schemeClr val="accent2"/>
              </a:solidFill>
            </a:endParaRPr>
          </a:p>
          <a:p>
            <a:pPr marL="363538" lvl="1" indent="0">
              <a:spcBef>
                <a:spcPct val="50000"/>
              </a:spcBef>
              <a:spcAft>
                <a:spcPts val="1200"/>
              </a:spcAft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iv) Décisions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émises plus rapidement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Réduction du délai moyen pour émettre une décision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Inscriptions –  les juges choisissent d’émettre des décisions plus courtes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1400" dirty="0">
                <a:solidFill>
                  <a:srgbClr val="002060"/>
                </a:solidFill>
                <a:cs typeface="Arial" charset="0"/>
              </a:rPr>
              <a:t>Utilisation accrue des décisions</a:t>
            </a:r>
            <a:endParaRPr lang="en-CA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444137"/>
            <a:ext cx="4878389" cy="6191793"/>
          </a:xfrm>
        </p:spPr>
        <p:txBody>
          <a:bodyPr tIns="252000">
            <a:normAutofit fontScale="92500"/>
          </a:bodyPr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sz="2200" b="1" dirty="0">
                <a:solidFill>
                  <a:srgbClr val="000066"/>
                </a:solidFill>
                <a:cs typeface="Arial" charset="0"/>
              </a:rPr>
              <a:t>Reducing Time and Costs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altLang="fr-FR" sz="20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en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v) </a:t>
            </a:r>
            <a:r>
              <a:rPr lang="en-CA" altLang="fr-FR" sz="1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Accommodating differences </a:t>
            </a:r>
            <a:r>
              <a:rPr lang="en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 practice   </a:t>
            </a:r>
            <a:r>
              <a:rPr lang="en-CA" altLang="fr-FR" sz="1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areas</a:t>
            </a:r>
            <a:endParaRPr lang="en-CA" altLang="fr-FR" sz="1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en-CA" altLang="fr-FR" sz="1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alt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IMM matters: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IMM Practice Guidelines issued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IMM Settlement pilot project </a:t>
            </a:r>
            <a:r>
              <a:rPr lang="en-CA" altLang="fr-FR" sz="1500" dirty="0" smtClean="0">
                <a:solidFill>
                  <a:srgbClr val="002060"/>
                </a:solidFill>
                <a:cs typeface="Arial" charset="0"/>
              </a:rPr>
              <a:t>launched</a:t>
            </a:r>
            <a:endParaRPr lang="en-CA" altLang="fr-FR" sz="15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Default hearing time for IMM JRs has been </a:t>
            </a:r>
            <a:r>
              <a:rPr lang="en-CA" altLang="fr-FR" sz="1500" dirty="0" smtClean="0">
                <a:solidFill>
                  <a:srgbClr val="002060"/>
                </a:solidFill>
                <a:cs typeface="Arial" charset="0"/>
              </a:rPr>
              <a:t>reduced</a:t>
            </a:r>
            <a:endParaRPr lang="en-CA" altLang="fr-FR" sz="15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500" noProof="1">
                <a:solidFill>
                  <a:srgbClr val="002060"/>
                </a:solidFill>
                <a:cs typeface="Arial" charset="0"/>
              </a:rPr>
              <a:t>Increased flexibility has been provided for scheduling and interlocutory </a:t>
            </a:r>
            <a:r>
              <a:rPr lang="en-CA" altLang="fr-FR" sz="1500" noProof="1" smtClean="0">
                <a:solidFill>
                  <a:srgbClr val="002060"/>
                </a:solidFill>
                <a:cs typeface="Arial" charset="0"/>
              </a:rPr>
              <a:t>matters</a:t>
            </a:r>
            <a:endParaRPr lang="en-CA" altLang="fr-FR" sz="1500" noProof="1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IMM fast-track pilot project launched and withdrawn. However, the backlog has been </a:t>
            </a:r>
            <a:r>
              <a:rPr lang="en-CA" altLang="fr-FR" sz="1500" dirty="0" smtClean="0">
                <a:solidFill>
                  <a:srgbClr val="002060"/>
                </a:solidFill>
                <a:cs typeface="Arial" charset="0"/>
              </a:rPr>
              <a:t>eliminated</a:t>
            </a:r>
            <a:endParaRPr lang="en-CA" altLang="fr-FR" sz="15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500" dirty="0">
                <a:solidFill>
                  <a:srgbClr val="002060"/>
                </a:solidFill>
                <a:cs typeface="Arial" charset="0"/>
              </a:rPr>
              <a:t>Variation in leave grant rate remains high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9" y="444137"/>
            <a:ext cx="5318185" cy="6426925"/>
          </a:xfrm>
        </p:spPr>
        <p:txBody>
          <a:bodyPr tIns="252000">
            <a:normAutofit fontScale="92500"/>
          </a:bodyPr>
          <a:lstStyle/>
          <a:p>
            <a:pPr marL="363538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sz="2200" b="1" dirty="0">
                <a:solidFill>
                  <a:srgbClr val="000066"/>
                </a:solidFill>
                <a:cs typeface="Arial" charset="0"/>
              </a:rPr>
              <a:t>Réduction des délais et des frais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fr-CA" altLang="fr-FR" sz="2000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fr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1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v) </a:t>
            </a:r>
            <a:r>
              <a:rPr lang="fr-CA" altLang="fr-FR" sz="1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Prise en compte des différences concernant la pratique</a:t>
            </a: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lang="fr-CA" alt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CA" alt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Dossiers d’immigration 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628650" algn="l"/>
                <a:tab pos="985838" algn="l"/>
              </a:tabLst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Des lignes directrices sur la pratique émises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628650" algn="l"/>
                <a:tab pos="985838" algn="l"/>
              </a:tabLst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Un projet pilote sur le règlement est lancé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628650" algn="l"/>
                <a:tab pos="985838" algn="l"/>
              </a:tabLst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La durée par défaut des audiences pour les contrôles judiciaires en IMM a été réduite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628650" algn="l"/>
                <a:tab pos="985838" algn="l"/>
              </a:tabLst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Flexibilité accrue pour les questions liées à la planification et aux affaires interlocutoires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628650" algn="l"/>
                <a:tab pos="985838" algn="l"/>
              </a:tabLst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Le projet pilote sur le traitement accéléré a été lancé et retiré. Toutefois, l’arriérage a été éliminé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628650" algn="l"/>
                <a:tab pos="985838" algn="l"/>
              </a:tabLst>
              <a:defRPr/>
            </a:pPr>
            <a:r>
              <a:rPr lang="fr-CA" altLang="fr-FR" sz="1500" dirty="0">
                <a:solidFill>
                  <a:srgbClr val="002060"/>
                </a:solidFill>
                <a:cs typeface="Arial" charset="0"/>
              </a:rPr>
              <a:t>L’écart dans le taux d’autorisations accueillies reste élevé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431075"/>
            <a:ext cx="4604297" cy="6426925"/>
          </a:xfrm>
        </p:spPr>
        <p:txBody>
          <a:bodyPr tIns="216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Reducing Time and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Costs</a:t>
            </a:r>
          </a:p>
          <a:p>
            <a:pPr marL="0" lvl="1" indent="0">
              <a:spcBef>
                <a:spcPct val="50000"/>
              </a:spcBef>
              <a:buNone/>
              <a:defRPr/>
            </a:pP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v)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Accommodating differences in practice areas (continued)</a:t>
            </a:r>
          </a:p>
          <a:p>
            <a:pPr marL="363538" lvl="1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endParaRPr lang="en-CA" altLang="fr-FR" sz="1600" b="1" noProof="1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95350" lvl="1" indent="-3810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CA" alt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Indigenous matters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First Nations Governance Disputes Pilot Project has now been established as standard 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practice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Enhanced guidance provided on Applications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Aspects of Indigenous legal process have been embraced in some 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cases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Actively exploring with the bar how to increase recognition of indigenous approaches to resolving disputes in the </a:t>
            </a: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Court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CA" altLang="fr-FR" sz="1700" dirty="0">
              <a:solidFill>
                <a:srgbClr val="00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5707" y="431075"/>
            <a:ext cx="5434127" cy="6426925"/>
          </a:xfrm>
        </p:spPr>
        <p:txBody>
          <a:bodyPr tIns="216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Réduction des délais et des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frais</a:t>
            </a:r>
          </a:p>
          <a:p>
            <a:pPr marL="0" lvl="1" indent="0">
              <a:spcBef>
                <a:spcPct val="50000"/>
              </a:spcBef>
              <a:buNone/>
              <a:defRPr/>
            </a:pP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v) </a:t>
            </a: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Prise en compte des différences concernant la pratique (suite)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fr-CA" alt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95350" lvl="1" indent="-3810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CA" alt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Dossiers autochtones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Le projet pilote sur les différends touchant la gouvernance des Premières Nations est maintenant reconnu comme pratique courante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Soutien accru fourni pour les demandes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Des aspects des processus fondés sur les approches du droit autochtones sont adoptés dans certains 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dossiers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En collaboration avec le barreau, la Cour cherche activement à reconnaître davantage des processus autochtones pour régler des </a:t>
            </a: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différends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pPr marL="1116012" lvl="1" indent="-381000">
              <a:spcBef>
                <a:spcPct val="0"/>
              </a:spcBef>
              <a:buFontTx/>
              <a:buChar char="-"/>
              <a:defRPr/>
            </a:pPr>
            <a:endParaRPr lang="fr-CA" altLang="fr-FR" sz="1300" dirty="0">
              <a:solidFill>
                <a:srgbClr val="000066"/>
              </a:solidFill>
            </a:endParaRPr>
          </a:p>
          <a:p>
            <a:endParaRPr lang="en-CA" sz="15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513805"/>
            <a:ext cx="4631593" cy="6426925"/>
          </a:xfrm>
        </p:spPr>
        <p:txBody>
          <a:bodyPr tIns="216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fr-FR" b="1" dirty="0">
                <a:solidFill>
                  <a:srgbClr val="000066"/>
                </a:solidFill>
                <a:cs typeface="Arial" charset="0"/>
              </a:rPr>
              <a:t>Reducing Time and </a:t>
            </a:r>
            <a:r>
              <a:rPr lang="en-US" altLang="fr-FR" b="1" dirty="0" smtClean="0">
                <a:solidFill>
                  <a:srgbClr val="000066"/>
                </a:solidFill>
                <a:cs typeface="Arial" charset="0"/>
              </a:rPr>
              <a:t>Costs</a:t>
            </a:r>
          </a:p>
          <a:p>
            <a:pPr marL="0" lvl="1" indent="0">
              <a:spcBef>
                <a:spcPct val="50000"/>
              </a:spcBef>
              <a:buNone/>
              <a:defRPr/>
            </a:pPr>
            <a:endParaRPr lang="en-US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CA" alt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(v) </a:t>
            </a:r>
            <a:r>
              <a:rPr lang="en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Accommodating differences in practice areas (continued)</a:t>
            </a:r>
          </a:p>
          <a:p>
            <a:pPr marL="363538" lvl="1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endParaRPr lang="en-CA" altLang="fr-FR" sz="1700" dirty="0">
              <a:solidFill>
                <a:srgbClr val="000066"/>
              </a:solidFill>
            </a:endParaRPr>
          </a:p>
          <a:p>
            <a:pPr marL="895350" lvl="1" indent="-3810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CA" altLang="fr-FR" sz="1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fr-FR" altLang="fr-FR" sz="1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 </a:t>
            </a:r>
            <a:r>
              <a:rPr lang="en-CA" altLang="fr-FR" sz="1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matters</a:t>
            </a:r>
            <a:endParaRPr lang="fr-FR" altLang="fr-FR" sz="1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altLang="fr-FR" sz="1400" dirty="0">
                <a:solidFill>
                  <a:srgbClr val="002060"/>
                </a:solidFill>
                <a:cs typeface="Arial" charset="0"/>
              </a:rPr>
              <a:t>Guidelines on proportionality, trial management and the amended PMNOC Regulations are being actively </a:t>
            </a:r>
            <a:r>
              <a:rPr lang="en-CA" altLang="fr-FR" sz="1400" dirty="0" smtClean="0">
                <a:solidFill>
                  <a:srgbClr val="002060"/>
                </a:solidFill>
                <a:cs typeface="Arial" charset="0"/>
              </a:rPr>
              <a:t>applied</a:t>
            </a:r>
            <a:endParaRPr lang="en-CA" altLang="fr-FR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436" y="513804"/>
            <a:ext cx="4864974" cy="6426925"/>
          </a:xfrm>
        </p:spPr>
        <p:txBody>
          <a:bodyPr tIns="216000">
            <a:normAutofit/>
          </a:bodyPr>
          <a:lstStyle/>
          <a:p>
            <a:pPr marL="363538" lvl="1" indent="-3635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altLang="fr-FR" b="1" dirty="0">
                <a:solidFill>
                  <a:srgbClr val="000066"/>
                </a:solidFill>
                <a:cs typeface="Arial" charset="0"/>
              </a:rPr>
              <a:t>Réduction des délais et des </a:t>
            </a:r>
            <a:r>
              <a:rPr lang="fr-CA" altLang="fr-FR" b="1" dirty="0" smtClean="0">
                <a:solidFill>
                  <a:srgbClr val="000066"/>
                </a:solidFill>
                <a:cs typeface="Arial" charset="0"/>
              </a:rPr>
              <a:t>frais</a:t>
            </a:r>
          </a:p>
          <a:p>
            <a:pPr marL="0" lvl="1" indent="0">
              <a:spcBef>
                <a:spcPct val="50000"/>
              </a:spcBef>
              <a:buNone/>
              <a:defRPr/>
            </a:pPr>
            <a:endParaRPr lang="fr-CA" altLang="fr-FR" b="1" dirty="0">
              <a:solidFill>
                <a:srgbClr val="000066"/>
              </a:solidFill>
              <a:cs typeface="Arial" charset="0"/>
            </a:endParaRPr>
          </a:p>
          <a:p>
            <a:pPr marL="363538" lvl="1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fr-CA" alt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(v) Prise en compte des différences concernant la pratique (suite)</a:t>
            </a:r>
          </a:p>
          <a:p>
            <a:pPr marL="363538" lvl="1" indent="0">
              <a:spcBef>
                <a:spcPct val="50000"/>
              </a:spcBef>
              <a:buNone/>
              <a:defRPr/>
            </a:pPr>
            <a:endParaRPr lang="fr-CA" altLang="fr-FR" sz="1300" dirty="0">
              <a:solidFill>
                <a:srgbClr val="000066"/>
              </a:solidFill>
            </a:endParaRPr>
          </a:p>
          <a:p>
            <a:pPr marL="895350" lvl="1" indent="-3810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CA" altLang="fr-FR" sz="1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Dossiers en propriété intellectuelle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1400" dirty="0">
                <a:solidFill>
                  <a:srgbClr val="002060"/>
                </a:solidFill>
                <a:cs typeface="Arial" charset="0"/>
              </a:rPr>
              <a:t>Lignes directrices sur la proportionnalité, sur la gestion de l’instruction et sur les actions AC sous le nouveau régime sont activement </a:t>
            </a:r>
            <a:r>
              <a:rPr lang="fr-CA" altLang="fr-FR" sz="1400" dirty="0" smtClean="0">
                <a:solidFill>
                  <a:srgbClr val="002060"/>
                </a:solidFill>
                <a:cs typeface="Arial" charset="0"/>
              </a:rPr>
              <a:t>appliquées</a:t>
            </a:r>
            <a:endParaRPr lang="fr-CA" altLang="fr-FR" sz="1400" dirty="0">
              <a:solidFill>
                <a:srgbClr val="002060"/>
              </a:solidFill>
              <a:cs typeface="Arial" charset="0"/>
            </a:endParaRPr>
          </a:p>
          <a:p>
            <a:endParaRPr lang="en-CA" sz="15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702</TotalTime>
  <Words>2601</Words>
  <Application>Microsoft Office PowerPoint</Application>
  <PresentationFormat>Widescreen</PresentationFormat>
  <Paragraphs>422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Trebuchet MS</vt:lpstr>
      <vt:lpstr>Tw Cen MT</vt:lpstr>
      <vt:lpstr>Wingdings</vt:lpstr>
      <vt:lpstr>Circuit</vt:lpstr>
      <vt:lpstr>Federal court              Cour fédérale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Courts Administration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MacKinnon, Catou</dc:creator>
  <cp:lastModifiedBy>MacKinnon, Catou</cp:lastModifiedBy>
  <cp:revision>111</cp:revision>
  <dcterms:created xsi:type="dcterms:W3CDTF">2020-07-06T13:45:29Z</dcterms:created>
  <dcterms:modified xsi:type="dcterms:W3CDTF">2020-07-07T19:27:03Z</dcterms:modified>
</cp:coreProperties>
</file>